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9" r:id="rId11"/>
    <p:sldId id="265" r:id="rId12"/>
    <p:sldId id="266" r:id="rId13"/>
    <p:sldId id="267" r:id="rId14"/>
    <p:sldId id="268" r:id="rId15"/>
    <p:sldId id="274" r:id="rId16"/>
    <p:sldId id="270" r:id="rId17"/>
    <p:sldId id="271" r:id="rId18"/>
    <p:sldId id="272" r:id="rId19"/>
    <p:sldId id="279" r:id="rId20"/>
    <p:sldId id="280" r:id="rId21"/>
    <p:sldId id="281" r:id="rId22"/>
    <p:sldId id="282" r:id="rId23"/>
    <p:sldId id="283" r:id="rId24"/>
    <p:sldId id="289" r:id="rId25"/>
    <p:sldId id="290" r:id="rId26"/>
    <p:sldId id="291" r:id="rId27"/>
    <p:sldId id="292" r:id="rId28"/>
    <p:sldId id="293" r:id="rId29"/>
    <p:sldId id="294" r:id="rId30"/>
    <p:sldId id="284" r:id="rId31"/>
    <p:sldId id="285" r:id="rId32"/>
    <p:sldId id="286" r:id="rId33"/>
    <p:sldId id="287" r:id="rId34"/>
    <p:sldId id="288"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1" autoAdjust="0"/>
    <p:restoredTop sz="95027" autoAdjust="0"/>
  </p:normalViewPr>
  <p:slideViewPr>
    <p:cSldViewPr>
      <p:cViewPr varScale="1">
        <p:scale>
          <a:sx n="87" d="100"/>
          <a:sy n="87" d="100"/>
        </p:scale>
        <p:origin x="-1062" y="-90"/>
      </p:cViewPr>
      <p:guideLst>
        <p:guide orient="horz" pos="2160"/>
        <p:guide pos="2880"/>
      </p:guideLst>
    </p:cSldViewPr>
  </p:slideViewPr>
  <p:outlineViewPr>
    <p:cViewPr>
      <p:scale>
        <a:sx n="33" d="100"/>
        <a:sy n="33" d="100"/>
      </p:scale>
      <p:origin x="0" y="3349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B6F15528-21DE-4FAA-801E-634DDDAF4B2B}" type="slidenum">
              <a:rPr lang="en-US" smtClean="0"/>
              <a:pPr/>
              <a:t>‹#›</a:t>
            </a:fld>
            <a:endParaRPr lang="en-US" dirty="0"/>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7/19/2019</a:t>
            </a:fld>
            <a:endParaRPr lang="en-US" dirty="0"/>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p:cNvSpPr>
            <a:spLocks noGrp="1"/>
          </p:cNvSpPr>
          <p:nvPr>
            <p:ph type="dt" sz="half" idx="10"/>
          </p:nvPr>
        </p:nvSpPr>
        <p:spPr/>
        <p:txBody>
          <a:bodyPr/>
          <a:lstStyle/>
          <a:p>
            <a:fld id="{1D8BD707-D9CF-40AE-B4C6-C98DA3205C09}" type="datetimeFigureOut">
              <a:rPr lang="en-US" smtClean="0"/>
              <a:pPr/>
              <a:t>7/19/2019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7/19/2019</a:t>
            </a:fld>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7/19/2019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dirty="0"/>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b="1" dirty="0" smtClean="0"/>
              <a:t>LECTURE 5-6</a:t>
            </a:r>
            <a:endParaRPr lang="en-US" b="1" dirty="0"/>
          </a:p>
        </p:txBody>
      </p:sp>
      <p:sp>
        <p:nvSpPr>
          <p:cNvPr id="2" name="Title 1"/>
          <p:cNvSpPr>
            <a:spLocks noGrp="1"/>
          </p:cNvSpPr>
          <p:nvPr>
            <p:ph type="ctrTitle"/>
          </p:nvPr>
        </p:nvSpPr>
        <p:spPr>
          <a:xfrm>
            <a:off x="604705" y="3227033"/>
            <a:ext cx="6629400" cy="1116367"/>
          </a:xfrm>
        </p:spPr>
        <p:txBody>
          <a:bodyPr/>
          <a:lstStyle/>
          <a:p>
            <a:r>
              <a:rPr lang="en-US" b="1" dirty="0" smtClean="0"/>
              <a:t> </a:t>
            </a:r>
            <a:r>
              <a:rPr lang="en-US" sz="2800" b="1" dirty="0" smtClean="0"/>
              <a:t>NODEMCU SENSORS/ACTUATORS INTERFACE</a:t>
            </a:r>
            <a:endParaRPr lang="en-US" sz="28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609602"/>
            <a:ext cx="7391400" cy="4157663"/>
          </a:xfrm>
          <a:prstGeom prst="rect">
            <a:avLst/>
          </a:prstGeom>
        </p:spPr>
      </p:pic>
    </p:spTree>
    <p:extLst>
      <p:ext uri="{BB962C8B-B14F-4D97-AF65-F5344CB8AC3E}">
        <p14:creationId xmlns:p14="http://schemas.microsoft.com/office/powerpoint/2010/main" val="41514989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LED Blinking with </a:t>
            </a:r>
            <a:r>
              <a:rPr lang="en-US" dirty="0" err="1"/>
              <a:t>NodeMCU</a:t>
            </a:r>
            <a:endParaRPr 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209800"/>
            <a:ext cx="858644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54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LED Blinking with </a:t>
            </a:r>
            <a:r>
              <a:rPr lang="en-US" dirty="0" err="1"/>
              <a:t>NodeMCU</a:t>
            </a:r>
            <a:endParaRPr lang="en-US" dirty="0"/>
          </a:p>
        </p:txBody>
      </p:sp>
      <p:sp>
        <p:nvSpPr>
          <p:cNvPr id="3" name="Content Placeholder 2"/>
          <p:cNvSpPr>
            <a:spLocks noGrp="1"/>
          </p:cNvSpPr>
          <p:nvPr>
            <p:ph idx="1"/>
          </p:nvPr>
        </p:nvSpPr>
        <p:spPr>
          <a:xfrm>
            <a:off x="76200" y="1600200"/>
            <a:ext cx="8991600" cy="5181600"/>
          </a:xfrm>
        </p:spPr>
        <p:txBody>
          <a:bodyPr>
            <a:normAutofit/>
          </a:bodyPr>
          <a:lstStyle/>
          <a:p>
            <a:r>
              <a:rPr lang="en-US" b="1" dirty="0"/>
              <a:t>Components Needed</a:t>
            </a:r>
            <a:r>
              <a:rPr lang="en-US" b="1" dirty="0" smtClean="0"/>
              <a:t>:</a:t>
            </a:r>
          </a:p>
          <a:p>
            <a:pPr lvl="1"/>
            <a:r>
              <a:rPr lang="en-US" b="1" dirty="0" err="1" smtClean="0"/>
              <a:t>NodeMCU</a:t>
            </a:r>
            <a:endParaRPr lang="en-US" b="1" dirty="0" smtClean="0"/>
          </a:p>
          <a:p>
            <a:pPr lvl="1"/>
            <a:r>
              <a:rPr lang="en-US" b="1" dirty="0" smtClean="0"/>
              <a:t>LED</a:t>
            </a:r>
          </a:p>
          <a:p>
            <a:pPr lvl="1"/>
            <a:r>
              <a:rPr lang="en-US" b="1" dirty="0" smtClean="0"/>
              <a:t>Resistor</a:t>
            </a:r>
          </a:p>
          <a:p>
            <a:pPr lvl="1"/>
            <a:r>
              <a:rPr lang="en-US" b="1" dirty="0" err="1" smtClean="0"/>
              <a:t>MicroUSB</a:t>
            </a:r>
            <a:r>
              <a:rPr lang="en-US" b="1" dirty="0" smtClean="0"/>
              <a:t> Cable</a:t>
            </a:r>
          </a:p>
          <a:p>
            <a:pPr lvl="1"/>
            <a:r>
              <a:rPr lang="en-US" b="1" dirty="0" smtClean="0"/>
              <a:t>Breadboard/Jumper Wires. </a:t>
            </a:r>
            <a:endParaRPr lang="en-US" b="1" dirty="0"/>
          </a:p>
          <a:p>
            <a:pPr marL="114300" lvl="0" indent="0">
              <a:buClr>
                <a:srgbClr val="93A299"/>
              </a:buClr>
              <a:buNone/>
            </a:pPr>
            <a:r>
              <a:rPr lang="en-US" sz="2000" b="1" dirty="0">
                <a:solidFill>
                  <a:srgbClr val="564B3C"/>
                </a:solidFill>
              </a:rPr>
              <a:t>First, connect the </a:t>
            </a:r>
            <a:r>
              <a:rPr lang="en-US" sz="2000" b="1" dirty="0" err="1">
                <a:solidFill>
                  <a:srgbClr val="564B3C"/>
                </a:solidFill>
              </a:rPr>
              <a:t>NodeMCU</a:t>
            </a:r>
            <a:r>
              <a:rPr lang="en-US" sz="2000" b="1" dirty="0">
                <a:solidFill>
                  <a:srgbClr val="564B3C"/>
                </a:solidFill>
              </a:rPr>
              <a:t> to the PC, then in </a:t>
            </a:r>
            <a:r>
              <a:rPr lang="en-US" sz="2000" b="1" dirty="0" err="1">
                <a:solidFill>
                  <a:srgbClr val="564B3C"/>
                </a:solidFill>
              </a:rPr>
              <a:t>Arduino</a:t>
            </a:r>
            <a:r>
              <a:rPr lang="en-US" sz="2000" b="1" dirty="0">
                <a:solidFill>
                  <a:srgbClr val="564B3C"/>
                </a:solidFill>
              </a:rPr>
              <a:t> select the port in which the </a:t>
            </a:r>
            <a:r>
              <a:rPr lang="en-US" sz="2000" b="1" dirty="0" err="1">
                <a:solidFill>
                  <a:srgbClr val="564B3C"/>
                </a:solidFill>
              </a:rPr>
              <a:t>NodeMCU</a:t>
            </a:r>
            <a:r>
              <a:rPr lang="en-US" sz="2000" b="1" dirty="0">
                <a:solidFill>
                  <a:srgbClr val="564B3C"/>
                </a:solidFill>
              </a:rPr>
              <a:t> is connected using Tools&gt;Port, if the port is not automatically selected or is not showing in </a:t>
            </a:r>
            <a:r>
              <a:rPr lang="en-US" sz="2000" b="1" dirty="0" err="1">
                <a:solidFill>
                  <a:srgbClr val="564B3C"/>
                </a:solidFill>
              </a:rPr>
              <a:t>Adruino</a:t>
            </a:r>
            <a:r>
              <a:rPr lang="en-US" sz="2000" b="1" dirty="0">
                <a:solidFill>
                  <a:srgbClr val="564B3C"/>
                </a:solidFill>
              </a:rPr>
              <a:t> then go to Device Manager and see the Serial Ports</a:t>
            </a:r>
            <a:r>
              <a:rPr lang="en-US" sz="2000" b="1" dirty="0" smtClean="0">
                <a:solidFill>
                  <a:srgbClr val="564B3C"/>
                </a:solidFill>
              </a:rPr>
              <a:t>.</a:t>
            </a:r>
          </a:p>
          <a:p>
            <a:pPr>
              <a:buClr>
                <a:srgbClr val="93A299"/>
              </a:buClr>
            </a:pPr>
            <a:r>
              <a:rPr lang="en-US" b="1" dirty="0" smtClean="0">
                <a:solidFill>
                  <a:srgbClr val="564B3C"/>
                </a:solidFill>
              </a:rPr>
              <a:t>Connections:</a:t>
            </a:r>
            <a:endParaRPr lang="en-US" b="1" dirty="0">
              <a:solidFill>
                <a:srgbClr val="564B3C"/>
              </a:solidFill>
            </a:endParaRPr>
          </a:p>
          <a:p>
            <a:pPr lvl="1"/>
            <a:r>
              <a:rPr lang="en-US" b="1" dirty="0" smtClean="0"/>
              <a:t>Anode pin of the LED to the pin D7 of </a:t>
            </a:r>
            <a:r>
              <a:rPr lang="en-US" b="1" dirty="0" err="1" smtClean="0"/>
              <a:t>NodeMCU</a:t>
            </a:r>
            <a:r>
              <a:rPr lang="en-US" b="1" dirty="0" smtClean="0"/>
              <a:t>.</a:t>
            </a:r>
          </a:p>
          <a:p>
            <a:pPr lvl="1"/>
            <a:r>
              <a:rPr lang="en-US" b="1" dirty="0" smtClean="0"/>
              <a:t>Cathode pin of the LED to the any GND pin of </a:t>
            </a:r>
            <a:r>
              <a:rPr lang="en-US" b="1" dirty="0" err="1" smtClean="0"/>
              <a:t>NodeMCU</a:t>
            </a:r>
            <a:r>
              <a:rPr lang="en-US" b="1" dirty="0" smtClean="0"/>
              <a:t>.</a:t>
            </a:r>
          </a:p>
          <a:p>
            <a:pPr marL="411480" lvl="1" indent="0" algn="ctr">
              <a:buNone/>
            </a:pPr>
            <a:r>
              <a:rPr lang="en-US" sz="1600" b="1" dirty="0" smtClean="0"/>
              <a:t>(It is recommended to do the connections after code uploading)	</a:t>
            </a:r>
          </a:p>
        </p:txBody>
      </p:sp>
    </p:spTree>
    <p:extLst>
      <p:ext uri="{BB962C8B-B14F-4D97-AF65-F5344CB8AC3E}">
        <p14:creationId xmlns:p14="http://schemas.microsoft.com/office/powerpoint/2010/main" val="3090926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LED Blinking with </a:t>
            </a:r>
            <a:r>
              <a:rPr lang="en-US" dirty="0" err="1"/>
              <a:t>NodeMCU</a:t>
            </a:r>
            <a:endParaRPr lang="en-US" dirty="0"/>
          </a:p>
        </p:txBody>
      </p:sp>
      <p:sp>
        <p:nvSpPr>
          <p:cNvPr id="3" name="Content Placeholder 2"/>
          <p:cNvSpPr>
            <a:spLocks noGrp="1"/>
          </p:cNvSpPr>
          <p:nvPr>
            <p:ph idx="1"/>
          </p:nvPr>
        </p:nvSpPr>
        <p:spPr>
          <a:xfrm>
            <a:off x="10886" y="1600200"/>
            <a:ext cx="9133114" cy="5257800"/>
          </a:xfrm>
        </p:spPr>
        <p:txBody>
          <a:bodyPr>
            <a:normAutofit/>
          </a:bodyPr>
          <a:lstStyle/>
          <a:p>
            <a:r>
              <a:rPr lang="en-US" sz="1800" b="1" dirty="0" smtClean="0"/>
              <a:t>Upload the following code into the </a:t>
            </a:r>
            <a:r>
              <a:rPr lang="en-US" sz="1800" b="1" dirty="0" err="1" smtClean="0"/>
              <a:t>NodeMCU</a:t>
            </a:r>
            <a:r>
              <a:rPr lang="en-US" sz="1800" b="1" dirty="0" smtClean="0"/>
              <a:t> using </a:t>
            </a:r>
            <a:r>
              <a:rPr lang="en-US" sz="1800" b="1" dirty="0" err="1" smtClean="0"/>
              <a:t>Arduino</a:t>
            </a:r>
            <a:r>
              <a:rPr lang="en-US" sz="1800" b="1" dirty="0" smtClean="0"/>
              <a:t> IDE:</a:t>
            </a:r>
            <a:endParaRPr lang="en-US" sz="1800" dirty="0" smtClean="0"/>
          </a:p>
          <a:p>
            <a:pPr marL="114300" indent="0">
              <a:buNone/>
            </a:pPr>
            <a:endParaRPr lang="en-US"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981200"/>
            <a:ext cx="5285509" cy="4724376"/>
          </a:xfrm>
          <a:prstGeom prst="rect">
            <a:avLst/>
          </a:prstGeom>
        </p:spPr>
      </p:pic>
    </p:spTree>
    <p:extLst>
      <p:ext uri="{BB962C8B-B14F-4D97-AF65-F5344CB8AC3E}">
        <p14:creationId xmlns:p14="http://schemas.microsoft.com/office/powerpoint/2010/main" val="2238953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LED Blinking with </a:t>
            </a:r>
            <a:r>
              <a:rPr lang="en-US" dirty="0" err="1"/>
              <a:t>NodeMCU</a:t>
            </a:r>
            <a:endParaRPr lang="en-US" dirty="0"/>
          </a:p>
        </p:txBody>
      </p:sp>
      <p:sp>
        <p:nvSpPr>
          <p:cNvPr id="3" name="Content Placeholder 2"/>
          <p:cNvSpPr>
            <a:spLocks noGrp="1"/>
          </p:cNvSpPr>
          <p:nvPr>
            <p:ph idx="1"/>
          </p:nvPr>
        </p:nvSpPr>
        <p:spPr>
          <a:xfrm>
            <a:off x="10886" y="1600200"/>
            <a:ext cx="9133114" cy="5562600"/>
          </a:xfrm>
        </p:spPr>
        <p:txBody>
          <a:bodyPr>
            <a:normAutofit/>
          </a:bodyPr>
          <a:lstStyle/>
          <a:p>
            <a:r>
              <a:rPr lang="en-US" b="1" dirty="0"/>
              <a:t>Code Explanation:</a:t>
            </a:r>
            <a:endParaRPr lang="en-US" dirty="0" smtClean="0"/>
          </a:p>
          <a:p>
            <a:pPr lvl="1"/>
            <a:r>
              <a:rPr lang="en-US" b="1" dirty="0" smtClean="0"/>
              <a:t>Firstly</a:t>
            </a:r>
            <a:r>
              <a:rPr lang="en-US" b="1" dirty="0"/>
              <a:t>, using the statement &lt;#define LED D7&gt;, the pin D7 of the </a:t>
            </a:r>
            <a:r>
              <a:rPr lang="en-US" b="1" dirty="0" err="1"/>
              <a:t>NodeMCU</a:t>
            </a:r>
            <a:r>
              <a:rPr lang="en-US" b="1" dirty="0"/>
              <a:t> is defined as the LED pin (on which the LED will be connected).</a:t>
            </a:r>
          </a:p>
          <a:p>
            <a:pPr lvl="1"/>
            <a:r>
              <a:rPr lang="en-US" b="1" dirty="0" smtClean="0"/>
              <a:t>Afterwards</a:t>
            </a:r>
            <a:r>
              <a:rPr lang="en-US" b="1" dirty="0"/>
              <a:t>, in the &lt;void setup()&gt; function the mode for the LED pin is set to output because the LED works as an output/indicator component.</a:t>
            </a:r>
          </a:p>
          <a:p>
            <a:pPr lvl="1"/>
            <a:r>
              <a:rPr lang="en-US" b="1" dirty="0" smtClean="0"/>
              <a:t>Lastly</a:t>
            </a:r>
            <a:r>
              <a:rPr lang="en-US" b="1" dirty="0"/>
              <a:t>, in the &lt;void loop()&gt; function, the LED is set using &lt;</a:t>
            </a:r>
            <a:r>
              <a:rPr lang="en-US" b="1" dirty="0" err="1"/>
              <a:t>digitalWrite</a:t>
            </a:r>
            <a:r>
              <a:rPr lang="en-US" b="1" dirty="0"/>
              <a:t>&gt; to HIGH and LOW at one second interval using &lt;delay(1000)&gt; where 1000 means 1000 milliseconds or 1 second.</a:t>
            </a:r>
          </a:p>
          <a:p>
            <a:pPr lvl="0">
              <a:buClr>
                <a:srgbClr val="93A299"/>
              </a:buClr>
            </a:pPr>
            <a:r>
              <a:rPr lang="en-US" b="1" dirty="0" smtClean="0">
                <a:solidFill>
                  <a:srgbClr val="564B3C"/>
                </a:solidFill>
              </a:rPr>
              <a:t>Result:</a:t>
            </a:r>
          </a:p>
          <a:p>
            <a:pPr marL="114300" lvl="0" indent="0">
              <a:buClr>
                <a:srgbClr val="93A299"/>
              </a:buClr>
              <a:buNone/>
            </a:pPr>
            <a:r>
              <a:rPr lang="en-US" sz="2000" b="1" dirty="0">
                <a:solidFill>
                  <a:srgbClr val="564B3C"/>
                </a:solidFill>
              </a:rPr>
              <a:t>After uploading </a:t>
            </a:r>
            <a:r>
              <a:rPr lang="en-US" sz="2000" b="1" dirty="0" smtClean="0">
                <a:solidFill>
                  <a:srgbClr val="564B3C"/>
                </a:solidFill>
              </a:rPr>
              <a:t>and connections are done we </a:t>
            </a:r>
            <a:r>
              <a:rPr lang="en-US" sz="2000" b="1" dirty="0">
                <a:solidFill>
                  <a:srgbClr val="564B3C"/>
                </a:solidFill>
              </a:rPr>
              <a:t>can check the result on </a:t>
            </a:r>
            <a:r>
              <a:rPr lang="en-US" sz="2000" b="1" dirty="0" smtClean="0">
                <a:solidFill>
                  <a:srgbClr val="564B3C"/>
                </a:solidFill>
              </a:rPr>
              <a:t>hardware, the LED would be blinking with one second interval.</a:t>
            </a:r>
            <a:endParaRPr lang="en-US" sz="2000" b="1" dirty="0">
              <a:solidFill>
                <a:srgbClr val="564B3C"/>
              </a:solidFill>
            </a:endParaRPr>
          </a:p>
          <a:p>
            <a:pPr marL="114300" indent="0">
              <a:buNone/>
            </a:pPr>
            <a:endParaRPr lang="en-US" sz="1800" b="1" dirty="0"/>
          </a:p>
        </p:txBody>
      </p:sp>
    </p:spTree>
    <p:extLst>
      <p:ext uri="{BB962C8B-B14F-4D97-AF65-F5344CB8AC3E}">
        <p14:creationId xmlns:p14="http://schemas.microsoft.com/office/powerpoint/2010/main" val="767126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IR SENSOR WITH NODEMCU</a:t>
            </a:r>
            <a:endParaRPr lang="en-US" dirty="0"/>
          </a:p>
        </p:txBody>
      </p:sp>
      <p:pic>
        <p:nvPicPr>
          <p:cNvPr id="1229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909"/>
          <a:stretch/>
        </p:blipFill>
        <p:spPr bwMode="auto">
          <a:xfrm>
            <a:off x="838200" y="1676400"/>
            <a:ext cx="7543800" cy="4890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22825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IR 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2800" b="1" dirty="0" smtClean="0"/>
              <a:t>Introduction:</a:t>
            </a:r>
          </a:p>
          <a:p>
            <a:pPr marL="114300" indent="0">
              <a:buNone/>
            </a:pPr>
            <a:r>
              <a:rPr lang="en-US" b="1" dirty="0"/>
              <a:t>An infrared sensor is an electronic instrument which is used to sense certain characteristics of its surroundings by either emitting and/or detecting infrared radiation. Usually in the infrared spectrum, all the objects radiate some form of thermal radiations. These types of radiations are invisible to our eyes, </a:t>
            </a:r>
            <a:r>
              <a:rPr lang="en-US" b="1" dirty="0" smtClean="0"/>
              <a:t>but </a:t>
            </a:r>
            <a:r>
              <a:rPr lang="en-US" b="1" dirty="0"/>
              <a:t>can be detected by an infrared sensor.</a:t>
            </a:r>
          </a:p>
          <a:p>
            <a:endParaRPr lang="en-US" b="1" dirty="0" smtClean="0"/>
          </a:p>
          <a:p>
            <a:pPr marL="114300" indent="0">
              <a:buNone/>
            </a:pPr>
            <a:endParaRPr lang="en-US" sz="1800" b="1"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320695"/>
            <a:ext cx="5046208" cy="2471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200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IR 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b="1" dirty="0"/>
              <a:t>Components Needed:</a:t>
            </a:r>
          </a:p>
          <a:p>
            <a:pPr lvl="1"/>
            <a:r>
              <a:rPr lang="en-US" b="1" dirty="0" err="1"/>
              <a:t>NodeMCU</a:t>
            </a:r>
            <a:endParaRPr lang="en-US" b="1" dirty="0"/>
          </a:p>
          <a:p>
            <a:pPr lvl="1"/>
            <a:r>
              <a:rPr lang="en-US" b="1" dirty="0" smtClean="0"/>
              <a:t>IR Sensor</a:t>
            </a:r>
            <a:endParaRPr lang="en-US" b="1" dirty="0"/>
          </a:p>
          <a:p>
            <a:pPr lvl="1"/>
            <a:r>
              <a:rPr lang="en-US" b="1" dirty="0" err="1" smtClean="0"/>
              <a:t>MicroUSB</a:t>
            </a:r>
            <a:r>
              <a:rPr lang="en-US" b="1" dirty="0" smtClean="0"/>
              <a:t> </a:t>
            </a:r>
            <a:r>
              <a:rPr lang="en-US" b="1" dirty="0"/>
              <a:t>Cable</a:t>
            </a:r>
          </a:p>
          <a:p>
            <a:pPr lvl="1"/>
            <a:r>
              <a:rPr lang="en-US" b="1" dirty="0" smtClean="0"/>
              <a:t>Breadboard/Jumper Wires </a:t>
            </a:r>
            <a:endParaRPr lang="en-US" b="1" dirty="0"/>
          </a:p>
          <a:p>
            <a:r>
              <a:rPr lang="en-US" b="1" dirty="0"/>
              <a:t>Connections</a:t>
            </a:r>
            <a:r>
              <a:rPr lang="en-US" b="1" dirty="0" smtClean="0"/>
              <a:t>:</a:t>
            </a:r>
          </a:p>
          <a:p>
            <a:pPr lvl="1"/>
            <a:r>
              <a:rPr lang="en-US" b="1" dirty="0" smtClean="0"/>
              <a:t>VCC </a:t>
            </a:r>
            <a:r>
              <a:rPr lang="en-US" b="1" dirty="0"/>
              <a:t>Pin of IR Module is connected to any 3V pin of the </a:t>
            </a:r>
            <a:r>
              <a:rPr lang="en-US" b="1" dirty="0" err="1"/>
              <a:t>NodeMCU</a:t>
            </a:r>
            <a:r>
              <a:rPr lang="en-US" b="1" dirty="0"/>
              <a:t>.</a:t>
            </a:r>
          </a:p>
          <a:p>
            <a:pPr lvl="1"/>
            <a:r>
              <a:rPr lang="en-US" b="1" dirty="0" smtClean="0"/>
              <a:t>GND </a:t>
            </a:r>
            <a:r>
              <a:rPr lang="en-US" b="1" dirty="0"/>
              <a:t>Pin of IR Module is connected to any GND pin of the </a:t>
            </a:r>
            <a:r>
              <a:rPr lang="en-US" b="1" dirty="0" err="1"/>
              <a:t>NodeMCU</a:t>
            </a:r>
            <a:r>
              <a:rPr lang="en-US" b="1" dirty="0"/>
              <a:t>.</a:t>
            </a:r>
          </a:p>
          <a:p>
            <a:pPr lvl="1"/>
            <a:r>
              <a:rPr lang="en-US" b="1" dirty="0" smtClean="0"/>
              <a:t>OUTPUT </a:t>
            </a:r>
            <a:r>
              <a:rPr lang="en-US" b="1" dirty="0"/>
              <a:t>Pin of IR Module is connected to D7 pin of the </a:t>
            </a:r>
            <a:r>
              <a:rPr lang="en-US" b="1" dirty="0" err="1"/>
              <a:t>NodeMCU</a:t>
            </a:r>
            <a:r>
              <a:rPr lang="en-US" b="1" dirty="0"/>
              <a:t>. </a:t>
            </a:r>
          </a:p>
          <a:p>
            <a:pPr marL="114300" indent="0" algn="ctr">
              <a:buNone/>
            </a:pPr>
            <a:endParaRPr lang="en-US" sz="1600" b="1" dirty="0" smtClean="0">
              <a:solidFill>
                <a:srgbClr val="564B3C"/>
              </a:solidFill>
            </a:endParaRPr>
          </a:p>
          <a:p>
            <a:pPr marL="114300" indent="0" algn="ctr">
              <a:buNone/>
            </a:pPr>
            <a:endParaRPr lang="en-US" sz="1600" b="1" dirty="0">
              <a:solidFill>
                <a:srgbClr val="564B3C"/>
              </a:solidFill>
            </a:endParaRPr>
          </a:p>
          <a:p>
            <a:pPr marL="114300" indent="0" algn="ctr">
              <a:buNone/>
            </a:pPr>
            <a:endParaRPr lang="en-US" sz="1600" b="1" dirty="0" smtClean="0">
              <a:solidFill>
                <a:srgbClr val="564B3C"/>
              </a:solidFill>
            </a:endParaRPr>
          </a:p>
          <a:p>
            <a:pPr marL="114300" indent="0" algn="ctr">
              <a:buNone/>
            </a:pPr>
            <a:r>
              <a:rPr lang="en-US" sz="1600" b="1" dirty="0" smtClean="0">
                <a:solidFill>
                  <a:srgbClr val="564B3C"/>
                </a:solidFill>
              </a:rPr>
              <a:t>(</a:t>
            </a:r>
            <a:r>
              <a:rPr lang="en-US" sz="1600" b="1" dirty="0">
                <a:solidFill>
                  <a:srgbClr val="564B3C"/>
                </a:solidFill>
              </a:rPr>
              <a:t>It is recommended to do the connections after code uploading)</a:t>
            </a:r>
            <a:endParaRPr lang="en-US" b="1" dirty="0" smtClean="0"/>
          </a:p>
          <a:p>
            <a:pPr marL="114300" indent="0">
              <a:buNone/>
            </a:pPr>
            <a:endParaRPr lang="en-US" sz="1800" b="1" dirty="0"/>
          </a:p>
        </p:txBody>
      </p:sp>
    </p:spTree>
    <p:extLst>
      <p:ext uri="{BB962C8B-B14F-4D97-AF65-F5344CB8AC3E}">
        <p14:creationId xmlns:p14="http://schemas.microsoft.com/office/powerpoint/2010/main" val="39601319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IR 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2000" b="1" dirty="0"/>
              <a:t>Upload the following code into the </a:t>
            </a:r>
            <a:r>
              <a:rPr lang="en-US" sz="2000" b="1" dirty="0" err="1"/>
              <a:t>NodeMCU</a:t>
            </a:r>
            <a:r>
              <a:rPr lang="en-US" sz="2000" b="1" dirty="0"/>
              <a:t> using </a:t>
            </a:r>
            <a:r>
              <a:rPr lang="en-US" sz="2000" b="1" dirty="0" err="1"/>
              <a:t>Arduino</a:t>
            </a:r>
            <a:r>
              <a:rPr lang="en-US" sz="2000" b="1" dirty="0"/>
              <a:t> </a:t>
            </a:r>
            <a:r>
              <a:rPr lang="en-US" sz="2000" b="1" dirty="0" smtClean="0"/>
              <a:t>IDE</a:t>
            </a:r>
            <a:endParaRPr lang="en-US" sz="2000" b="1" dirty="0"/>
          </a:p>
          <a:p>
            <a:pPr marL="114300" indent="0">
              <a:buNone/>
            </a:pPr>
            <a:endParaRPr lang="en-US" b="1" dirty="0"/>
          </a:p>
          <a:p>
            <a:endParaRPr lang="en-US" b="1" dirty="0" smtClean="0"/>
          </a:p>
          <a:p>
            <a:pPr marL="114300" indent="0">
              <a:buNone/>
            </a:pPr>
            <a:endParaRPr lang="en-US" sz="1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992085"/>
            <a:ext cx="3810000" cy="4793226"/>
          </a:xfrm>
          <a:prstGeom prst="rect">
            <a:avLst/>
          </a:prstGeom>
        </p:spPr>
      </p:pic>
    </p:spTree>
    <p:extLst>
      <p:ext uri="{BB962C8B-B14F-4D97-AF65-F5344CB8AC3E}">
        <p14:creationId xmlns:p14="http://schemas.microsoft.com/office/powerpoint/2010/main" val="19431653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IR 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b="1" dirty="0"/>
              <a:t>Code Explanation:</a:t>
            </a:r>
            <a:endParaRPr lang="en-US" dirty="0" smtClean="0"/>
          </a:p>
          <a:p>
            <a:pPr lvl="1"/>
            <a:r>
              <a:rPr lang="en-US" sz="1600" b="1" dirty="0" smtClean="0"/>
              <a:t>Using </a:t>
            </a:r>
            <a:r>
              <a:rPr lang="en-US" sz="1600" b="1" dirty="0"/>
              <a:t>the &lt;#define IR D7&gt; statement, the pin D7 of the </a:t>
            </a:r>
            <a:r>
              <a:rPr lang="en-US" sz="1600" b="1" dirty="0" err="1"/>
              <a:t>NodeMCU</a:t>
            </a:r>
            <a:r>
              <a:rPr lang="en-US" sz="1600" b="1" dirty="0"/>
              <a:t> was defined as the IR pin where the output pin of the IR module would be </a:t>
            </a:r>
            <a:r>
              <a:rPr lang="en-US" sz="1600" b="1" dirty="0" smtClean="0"/>
              <a:t>connected. After </a:t>
            </a:r>
            <a:r>
              <a:rPr lang="en-US" sz="1600" b="1" dirty="0"/>
              <a:t>that variable "</a:t>
            </a:r>
            <a:r>
              <a:rPr lang="en-US" sz="1600" b="1" dirty="0" err="1"/>
              <a:t>ir</a:t>
            </a:r>
            <a:r>
              <a:rPr lang="en-US" sz="1600" b="1" dirty="0"/>
              <a:t>" is defined with the "</a:t>
            </a:r>
            <a:r>
              <a:rPr lang="en-US" sz="1600" b="1" dirty="0" err="1"/>
              <a:t>bool</a:t>
            </a:r>
            <a:r>
              <a:rPr lang="en-US" sz="1600" b="1" dirty="0"/>
              <a:t>" data type (since it will be used later in the code for reading the output of the IR module which can be either HIGH "1" or LOW "0"). </a:t>
            </a:r>
          </a:p>
          <a:p>
            <a:pPr lvl="1"/>
            <a:r>
              <a:rPr lang="en-US" sz="1600" b="1" dirty="0" smtClean="0"/>
              <a:t>Then </a:t>
            </a:r>
            <a:r>
              <a:rPr lang="en-US" sz="1600" b="1" dirty="0"/>
              <a:t>in the &lt;void setup()&gt; function, the serial communication between the PC and </a:t>
            </a:r>
            <a:r>
              <a:rPr lang="en-US" sz="1600" b="1" dirty="0" err="1"/>
              <a:t>NodeMCU</a:t>
            </a:r>
            <a:r>
              <a:rPr lang="en-US" sz="1600" b="1" dirty="0"/>
              <a:t> is initiated with a baud rate of 9600 bit per second using &lt;</a:t>
            </a:r>
            <a:r>
              <a:rPr lang="en-US" sz="1600" b="1" dirty="0" err="1"/>
              <a:t>Serial.begin</a:t>
            </a:r>
            <a:r>
              <a:rPr lang="en-US" sz="1600" b="1" dirty="0"/>
              <a:t>(9600)&gt;, and the mode for the IR pin is set to INPUT using &lt;</a:t>
            </a:r>
            <a:r>
              <a:rPr lang="en-US" sz="1600" b="1" dirty="0" err="1"/>
              <a:t>pinMode</a:t>
            </a:r>
            <a:r>
              <a:rPr lang="en-US" sz="1600" b="1" dirty="0"/>
              <a:t>&gt; statement because the IR pin would take the output of the IR module as input to the </a:t>
            </a:r>
            <a:r>
              <a:rPr lang="en-US" sz="1600" b="1" dirty="0" err="1"/>
              <a:t>NodeMCU</a:t>
            </a:r>
            <a:r>
              <a:rPr lang="en-US" sz="1600" b="1" dirty="0"/>
              <a:t>.</a:t>
            </a:r>
          </a:p>
          <a:p>
            <a:pPr lvl="1"/>
            <a:r>
              <a:rPr lang="en-US" sz="1600" b="1" dirty="0" smtClean="0"/>
              <a:t>Finally </a:t>
            </a:r>
            <a:r>
              <a:rPr lang="en-US" sz="1600" b="1" dirty="0"/>
              <a:t>in the &lt;void loop()&gt; function, IR pin is digitally read and its value is stored in the "</a:t>
            </a:r>
            <a:r>
              <a:rPr lang="en-US" sz="1600" b="1" dirty="0" err="1"/>
              <a:t>ir</a:t>
            </a:r>
            <a:r>
              <a:rPr lang="en-US" sz="1600" b="1" dirty="0"/>
              <a:t>" variable, if its value is equal (==) to 1 [</a:t>
            </a:r>
            <a:r>
              <a:rPr lang="en-US" sz="1600" b="1" dirty="0" err="1"/>
              <a:t>i.e</a:t>
            </a:r>
            <a:r>
              <a:rPr lang="en-US" sz="1600" b="1" dirty="0"/>
              <a:t> an object is in front of the IR module's detection range] then "Object is Present" is printed on the </a:t>
            </a:r>
            <a:r>
              <a:rPr lang="en-US" sz="1600" b="1" dirty="0" err="1"/>
              <a:t>Arduino</a:t>
            </a:r>
            <a:r>
              <a:rPr lang="en-US" sz="1600" b="1" dirty="0"/>
              <a:t> serial monitor, if it is 0, then "Empty" is printed on the </a:t>
            </a:r>
            <a:r>
              <a:rPr lang="en-US" sz="1600" b="1" dirty="0" err="1"/>
              <a:t>Arduino</a:t>
            </a:r>
            <a:r>
              <a:rPr lang="en-US" sz="1600" b="1" dirty="0"/>
              <a:t> Serial monitor. </a:t>
            </a:r>
          </a:p>
          <a:p>
            <a:pPr lvl="0">
              <a:buClr>
                <a:srgbClr val="93A299"/>
              </a:buClr>
            </a:pPr>
            <a:r>
              <a:rPr lang="en-US" b="1" dirty="0" smtClean="0">
                <a:solidFill>
                  <a:srgbClr val="564B3C"/>
                </a:solidFill>
              </a:rPr>
              <a:t>Result:</a:t>
            </a:r>
          </a:p>
          <a:p>
            <a:pPr marL="114300" lvl="0" indent="0">
              <a:buClr>
                <a:srgbClr val="93A299"/>
              </a:buClr>
              <a:buNone/>
            </a:pPr>
            <a:r>
              <a:rPr lang="en-US" sz="1600" b="1" dirty="0">
                <a:solidFill>
                  <a:srgbClr val="564B3C"/>
                </a:solidFill>
              </a:rPr>
              <a:t>After </a:t>
            </a:r>
            <a:r>
              <a:rPr lang="en-US" sz="1600" b="1" dirty="0" smtClean="0">
                <a:solidFill>
                  <a:srgbClr val="564B3C"/>
                </a:solidFill>
              </a:rPr>
              <a:t>uploading </a:t>
            </a:r>
            <a:r>
              <a:rPr lang="en-US" sz="1600" b="1" dirty="0">
                <a:solidFill>
                  <a:srgbClr val="564B3C"/>
                </a:solidFill>
              </a:rPr>
              <a:t>the code </a:t>
            </a:r>
            <a:r>
              <a:rPr lang="en-US" sz="1600" b="1" dirty="0" smtClean="0">
                <a:solidFill>
                  <a:srgbClr val="564B3C"/>
                </a:solidFill>
              </a:rPr>
              <a:t>and </a:t>
            </a:r>
            <a:r>
              <a:rPr lang="en-US" sz="1600" b="1" dirty="0">
                <a:solidFill>
                  <a:srgbClr val="564B3C"/>
                </a:solidFill>
              </a:rPr>
              <a:t>making the </a:t>
            </a:r>
            <a:r>
              <a:rPr lang="en-US" sz="1600" b="1" dirty="0" smtClean="0">
                <a:solidFill>
                  <a:srgbClr val="564B3C"/>
                </a:solidFill>
              </a:rPr>
              <a:t>connections, you </a:t>
            </a:r>
            <a:r>
              <a:rPr lang="en-US" sz="1600" b="1" dirty="0">
                <a:solidFill>
                  <a:srgbClr val="564B3C"/>
                </a:solidFill>
              </a:rPr>
              <a:t>can see how IR Sensor detects objects in front of it</a:t>
            </a:r>
            <a:r>
              <a:rPr lang="en-US" sz="1600" b="1" dirty="0" smtClean="0">
                <a:solidFill>
                  <a:srgbClr val="564B3C"/>
                </a:solidFill>
              </a:rPr>
              <a:t>.</a:t>
            </a:r>
            <a:endParaRPr lang="en-US" sz="1600" b="1" dirty="0">
              <a:solidFill>
                <a:srgbClr val="564B3C"/>
              </a:solidFill>
            </a:endParaRPr>
          </a:p>
        </p:txBody>
      </p:sp>
    </p:spTree>
    <p:extLst>
      <p:ext uri="{BB962C8B-B14F-4D97-AF65-F5344CB8AC3E}">
        <p14:creationId xmlns:p14="http://schemas.microsoft.com/office/powerpoint/2010/main" val="9095109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DHT11 </a:t>
            </a:r>
            <a:r>
              <a:rPr lang="en-US" dirty="0"/>
              <a:t>SENSOR WITH NODEMCU</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676400"/>
            <a:ext cx="6781800" cy="507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98761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NodeMCU</a:t>
            </a:r>
            <a:r>
              <a:rPr lang="en-US" dirty="0"/>
              <a:t> </a:t>
            </a:r>
            <a:r>
              <a:rPr lang="en-US" dirty="0" smtClean="0"/>
              <a:t>Installation ON ARDUINO IDE</a:t>
            </a:r>
            <a:endParaRPr lang="en-US" dirty="0"/>
          </a:p>
        </p:txBody>
      </p:sp>
      <p:sp>
        <p:nvSpPr>
          <p:cNvPr id="3" name="Content Placeholder 2"/>
          <p:cNvSpPr>
            <a:spLocks noGrp="1"/>
          </p:cNvSpPr>
          <p:nvPr>
            <p:ph idx="1"/>
          </p:nvPr>
        </p:nvSpPr>
        <p:spPr>
          <a:xfrm>
            <a:off x="0" y="1600200"/>
            <a:ext cx="9144000" cy="5181600"/>
          </a:xfrm>
        </p:spPr>
        <p:txBody>
          <a:bodyPr/>
          <a:lstStyle/>
          <a:p>
            <a:r>
              <a:rPr lang="en-US" b="1" dirty="0" err="1"/>
              <a:t>Arduino</a:t>
            </a:r>
            <a:r>
              <a:rPr lang="en-US" b="1" dirty="0"/>
              <a:t> allows installation of third-party platform packages using Boards Manager. We have packages available for Windows, Mac OS, and Linux (32 and 64 bit</a:t>
            </a:r>
            <a:r>
              <a:rPr lang="en-US" b="1" dirty="0" smtClean="0"/>
              <a:t>).</a:t>
            </a:r>
          </a:p>
          <a:p>
            <a:pPr marL="114300" indent="0">
              <a:buNone/>
            </a:pPr>
            <a:endParaRPr lang="en-US" dirty="0"/>
          </a:p>
        </p:txBody>
      </p:sp>
    </p:spTree>
    <p:extLst>
      <p:ext uri="{BB962C8B-B14F-4D97-AF65-F5344CB8AC3E}">
        <p14:creationId xmlns:p14="http://schemas.microsoft.com/office/powerpoint/2010/main" val="35585422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DHT11 </a:t>
            </a:r>
            <a:r>
              <a:rPr lang="en-US" dirty="0"/>
              <a:t>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2800" b="1" dirty="0" smtClean="0"/>
              <a:t>Introduction:</a:t>
            </a:r>
          </a:p>
          <a:p>
            <a:pPr marL="114300" indent="0">
              <a:buNone/>
            </a:pPr>
            <a:r>
              <a:rPr lang="en-US" sz="2000" b="1" dirty="0"/>
              <a:t>The DHT11 measures temperature with a surface mounted NTC (Negative Temperature Coefficient) Thermistor built into the unit which changes its resistance with the changing temperature, that change in temperature is converted into change in voltage in an analog manner and is transmitted. The DHT11 detects humidity(measure of water vapor) by measuring the electrical resistance between two electrodes. The humidity sensing component is a moisture holding substrate with electrodes applied to the surface. When water vapor is absorbed by the substrate, ions are released by the substrate which increases the conductivity between the electrodes. The change in resistance between the two electrodes is proportional to the relative humidity.</a:t>
            </a:r>
            <a:endParaRPr lang="en-US" b="1" dirty="0" smtClean="0"/>
          </a:p>
          <a:p>
            <a:pPr marL="114300" indent="0">
              <a:buNone/>
            </a:pPr>
            <a:endParaRPr lang="en-US" sz="1800" b="1" dirty="0"/>
          </a:p>
        </p:txBody>
      </p:sp>
    </p:spTree>
    <p:extLst>
      <p:ext uri="{BB962C8B-B14F-4D97-AF65-F5344CB8AC3E}">
        <p14:creationId xmlns:p14="http://schemas.microsoft.com/office/powerpoint/2010/main" val="39737661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DHT11 </a:t>
            </a:r>
            <a:r>
              <a:rPr lang="en-US" dirty="0"/>
              <a:t>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b="1" dirty="0"/>
              <a:t>Components Needed:</a:t>
            </a:r>
          </a:p>
          <a:p>
            <a:pPr lvl="1"/>
            <a:r>
              <a:rPr lang="en-US" b="1" dirty="0" err="1" smtClean="0"/>
              <a:t>NodeMCU</a:t>
            </a:r>
            <a:endParaRPr lang="en-US" b="1" dirty="0" smtClean="0"/>
          </a:p>
          <a:p>
            <a:pPr lvl="1"/>
            <a:r>
              <a:rPr lang="en-US" b="1" dirty="0" smtClean="0"/>
              <a:t>DHT11 Temperature and Humidity Sensor.</a:t>
            </a:r>
          </a:p>
          <a:p>
            <a:pPr lvl="1"/>
            <a:r>
              <a:rPr lang="en-US" b="1" dirty="0" err="1" smtClean="0"/>
              <a:t>MicroUSB</a:t>
            </a:r>
            <a:r>
              <a:rPr lang="en-US" b="1" dirty="0" smtClean="0"/>
              <a:t> Cable</a:t>
            </a:r>
          </a:p>
          <a:p>
            <a:pPr lvl="1"/>
            <a:r>
              <a:rPr lang="en-US" b="1" dirty="0" smtClean="0"/>
              <a:t>Breadboard/Jumper Wires</a:t>
            </a:r>
          </a:p>
          <a:p>
            <a:r>
              <a:rPr lang="en-US" b="1" dirty="0" smtClean="0"/>
              <a:t>Connections:</a:t>
            </a:r>
          </a:p>
          <a:p>
            <a:pPr lvl="1"/>
            <a:r>
              <a:rPr lang="en-US" b="1" dirty="0" smtClean="0"/>
              <a:t>The </a:t>
            </a:r>
            <a:r>
              <a:rPr lang="en-US" b="1" dirty="0"/>
              <a:t>first pin from the left (VCC) of the DHT11 is connected to any 3V pin of the </a:t>
            </a:r>
            <a:r>
              <a:rPr lang="en-US" b="1" dirty="0" err="1"/>
              <a:t>NodeMCU</a:t>
            </a:r>
            <a:r>
              <a:rPr lang="en-US" b="1" dirty="0"/>
              <a:t>.</a:t>
            </a:r>
          </a:p>
          <a:p>
            <a:pPr lvl="1"/>
            <a:r>
              <a:rPr lang="en-US" b="1" dirty="0" smtClean="0"/>
              <a:t>The </a:t>
            </a:r>
            <a:r>
              <a:rPr lang="en-US" b="1" dirty="0"/>
              <a:t>second pin from the left (OUTPUT) of the DHT11 is connected to D4 pin of the </a:t>
            </a:r>
            <a:r>
              <a:rPr lang="en-US" b="1" dirty="0" err="1"/>
              <a:t>NodeMCU</a:t>
            </a:r>
            <a:r>
              <a:rPr lang="en-US" b="1" dirty="0"/>
              <a:t>.</a:t>
            </a:r>
          </a:p>
          <a:p>
            <a:pPr lvl="1"/>
            <a:r>
              <a:rPr lang="en-US" b="1" dirty="0" smtClean="0"/>
              <a:t>The </a:t>
            </a:r>
            <a:r>
              <a:rPr lang="en-US" b="1" dirty="0"/>
              <a:t>third pin is left unconnected.</a:t>
            </a:r>
          </a:p>
          <a:p>
            <a:pPr lvl="1"/>
            <a:r>
              <a:rPr lang="en-US" b="1" dirty="0" smtClean="0"/>
              <a:t>The </a:t>
            </a:r>
            <a:r>
              <a:rPr lang="en-US" b="1" dirty="0"/>
              <a:t>fourth pin (GND) of the DHT11 is connected to any GND pin of the </a:t>
            </a:r>
            <a:r>
              <a:rPr lang="en-US" b="1" dirty="0" err="1"/>
              <a:t>NodeMCU</a:t>
            </a:r>
            <a:r>
              <a:rPr lang="en-US" b="1" dirty="0"/>
              <a:t>. </a:t>
            </a:r>
          </a:p>
          <a:p>
            <a:pPr marL="114300" indent="0" algn="ctr">
              <a:buNone/>
            </a:pPr>
            <a:r>
              <a:rPr lang="en-US" sz="1600" b="1" dirty="0">
                <a:solidFill>
                  <a:srgbClr val="564B3C"/>
                </a:solidFill>
              </a:rPr>
              <a:t>(It is recommended to do the connections after code uploading)</a:t>
            </a:r>
            <a:endParaRPr lang="en-US" b="1" dirty="0" smtClean="0"/>
          </a:p>
          <a:p>
            <a:pPr marL="114300" indent="0">
              <a:buNone/>
            </a:pPr>
            <a:endParaRPr lang="en-US" sz="1800" b="1" dirty="0"/>
          </a:p>
        </p:txBody>
      </p:sp>
    </p:spTree>
    <p:extLst>
      <p:ext uri="{BB962C8B-B14F-4D97-AF65-F5344CB8AC3E}">
        <p14:creationId xmlns:p14="http://schemas.microsoft.com/office/powerpoint/2010/main" val="9060048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DHT11 </a:t>
            </a:r>
            <a:r>
              <a:rPr lang="en-US" dirty="0"/>
              <a:t>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1600" b="1" dirty="0"/>
              <a:t>Upload the following code into the </a:t>
            </a:r>
            <a:r>
              <a:rPr lang="en-US" sz="1600" b="1" dirty="0" err="1"/>
              <a:t>NodeMCU</a:t>
            </a:r>
            <a:r>
              <a:rPr lang="en-US" sz="1600" b="1" dirty="0"/>
              <a:t> using </a:t>
            </a:r>
            <a:r>
              <a:rPr lang="en-US" sz="1600" b="1" dirty="0" err="1"/>
              <a:t>Arduino</a:t>
            </a:r>
            <a:r>
              <a:rPr lang="en-US" sz="1600" b="1" dirty="0"/>
              <a:t> </a:t>
            </a:r>
            <a:r>
              <a:rPr lang="en-US" sz="1600" b="1" dirty="0" smtClean="0"/>
              <a:t>IDE:</a:t>
            </a:r>
          </a:p>
          <a:p>
            <a:endParaRPr lang="en-US" sz="1600" b="1" dirty="0"/>
          </a:p>
          <a:p>
            <a:pPr marL="114300" indent="0">
              <a:buNone/>
            </a:pPr>
            <a:endParaRPr lang="en-US" b="1" dirty="0"/>
          </a:p>
          <a:p>
            <a:endParaRPr lang="en-US" b="1" dirty="0" smtClean="0"/>
          </a:p>
          <a:p>
            <a:pPr marL="114300" indent="0">
              <a:buNone/>
            </a:pPr>
            <a:endParaRPr lang="en-US" sz="1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884348"/>
            <a:ext cx="4223657" cy="4973652"/>
          </a:xfrm>
          <a:prstGeom prst="rect">
            <a:avLst/>
          </a:prstGeom>
        </p:spPr>
      </p:pic>
    </p:spTree>
    <p:extLst>
      <p:ext uri="{BB962C8B-B14F-4D97-AF65-F5344CB8AC3E}">
        <p14:creationId xmlns:p14="http://schemas.microsoft.com/office/powerpoint/2010/main" val="21995476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DHT11 </a:t>
            </a:r>
            <a:r>
              <a:rPr lang="en-US" dirty="0"/>
              <a:t>SENSOR WITH NODEMCU</a:t>
            </a:r>
          </a:p>
        </p:txBody>
      </p:sp>
      <p:sp>
        <p:nvSpPr>
          <p:cNvPr id="3" name="Content Placeholder 2"/>
          <p:cNvSpPr>
            <a:spLocks noGrp="1"/>
          </p:cNvSpPr>
          <p:nvPr>
            <p:ph idx="1"/>
          </p:nvPr>
        </p:nvSpPr>
        <p:spPr>
          <a:xfrm>
            <a:off x="10886" y="1600200"/>
            <a:ext cx="9133114" cy="5410200"/>
          </a:xfrm>
        </p:spPr>
        <p:txBody>
          <a:bodyPr>
            <a:normAutofit fontScale="92500" lnSpcReduction="10000"/>
          </a:bodyPr>
          <a:lstStyle/>
          <a:p>
            <a:r>
              <a:rPr lang="en-US" b="1" dirty="0"/>
              <a:t>Code Explanation:</a:t>
            </a:r>
            <a:endParaRPr lang="en-US" dirty="0" smtClean="0"/>
          </a:p>
          <a:p>
            <a:pPr lvl="1"/>
            <a:r>
              <a:rPr lang="en-US" sz="1600" b="1" dirty="0" smtClean="0"/>
              <a:t>Firstly </a:t>
            </a:r>
            <a:r>
              <a:rPr lang="en-US" sz="1600" b="1" dirty="0"/>
              <a:t>the </a:t>
            </a:r>
            <a:r>
              <a:rPr lang="en-US" sz="1600" b="1" dirty="0" err="1"/>
              <a:t>DHT.h</a:t>
            </a:r>
            <a:r>
              <a:rPr lang="en-US" sz="1600" b="1" dirty="0"/>
              <a:t> header file is included in the program. Then the pin D1 of the </a:t>
            </a:r>
            <a:r>
              <a:rPr lang="en-US" sz="1600" b="1" dirty="0" err="1"/>
              <a:t>NodeMCU</a:t>
            </a:r>
            <a:r>
              <a:rPr lang="en-US" sz="1600" b="1" dirty="0"/>
              <a:t> is defined as DHTPIN where the output pin of the DHT sensor/module will be connected to the </a:t>
            </a:r>
            <a:r>
              <a:rPr lang="en-US" sz="1600" b="1" dirty="0" err="1" smtClean="0"/>
              <a:t>NodeMCU</a:t>
            </a:r>
            <a:r>
              <a:rPr lang="en-US" sz="1600" b="1" dirty="0" smtClean="0"/>
              <a:t>. Then </a:t>
            </a:r>
            <a:r>
              <a:rPr lang="en-US" sz="1600" b="1" dirty="0"/>
              <a:t>the type of the DHT sensor used is defined (DHT11 in this tutorial).</a:t>
            </a:r>
          </a:p>
          <a:p>
            <a:pPr lvl="1"/>
            <a:r>
              <a:rPr lang="en-US" sz="1600" b="1" dirty="0" smtClean="0"/>
              <a:t>Then </a:t>
            </a:r>
            <a:r>
              <a:rPr lang="en-US" sz="1600" b="1" dirty="0"/>
              <a:t>the function DHT </a:t>
            </a:r>
            <a:r>
              <a:rPr lang="en-US" sz="1600" b="1" dirty="0" err="1"/>
              <a:t>dht</a:t>
            </a:r>
            <a:r>
              <a:rPr lang="en-US" sz="1600" b="1" dirty="0"/>
              <a:t> (DHTPIN,DHTTYPE); is used for the internal settings of dht11, namely the pin to bit masking and the time interval in microseconds at which DHT senses </a:t>
            </a:r>
            <a:r>
              <a:rPr lang="en-US" sz="1600" b="1" dirty="0" smtClean="0"/>
              <a:t>the </a:t>
            </a:r>
            <a:r>
              <a:rPr lang="en-US" sz="1600" b="1" dirty="0"/>
              <a:t>temperature and humidity.</a:t>
            </a:r>
          </a:p>
          <a:p>
            <a:pPr lvl="1"/>
            <a:r>
              <a:rPr lang="en-US" sz="1600" b="1" dirty="0" smtClean="0"/>
              <a:t>In </a:t>
            </a:r>
            <a:r>
              <a:rPr lang="en-US" sz="1600" b="1" dirty="0"/>
              <a:t>the void setup() function the serial communication between the PC and the </a:t>
            </a:r>
            <a:r>
              <a:rPr lang="en-US" sz="1600" b="1" dirty="0" err="1"/>
              <a:t>NodeMCU</a:t>
            </a:r>
            <a:r>
              <a:rPr lang="en-US" sz="1600" b="1" dirty="0"/>
              <a:t> is initialized at a </a:t>
            </a:r>
            <a:r>
              <a:rPr lang="en-US" sz="1600" b="1" dirty="0" err="1"/>
              <a:t>baudrate</a:t>
            </a:r>
            <a:r>
              <a:rPr lang="en-US" sz="1600" b="1" dirty="0"/>
              <a:t> of 9600 bit per second. Moreover "DHT11 Test" is printed on the </a:t>
            </a:r>
            <a:r>
              <a:rPr lang="en-US" sz="1600" b="1" dirty="0" err="1"/>
              <a:t>Arduino</a:t>
            </a:r>
            <a:r>
              <a:rPr lang="en-US" sz="1600" b="1" dirty="0"/>
              <a:t> Serial </a:t>
            </a:r>
            <a:r>
              <a:rPr lang="en-US" sz="1600" b="1" dirty="0" smtClean="0"/>
              <a:t>Monitor. The </a:t>
            </a:r>
            <a:r>
              <a:rPr lang="en-US" sz="1600" b="1" dirty="0" err="1"/>
              <a:t>dht.begin</a:t>
            </a:r>
            <a:r>
              <a:rPr lang="en-US" sz="1600" b="1" dirty="0"/>
              <a:t>(); initiates the communication between the DHT11 sensor and the </a:t>
            </a:r>
            <a:r>
              <a:rPr lang="en-US" sz="1600" b="1" dirty="0" err="1"/>
              <a:t>NodeMCU</a:t>
            </a:r>
            <a:r>
              <a:rPr lang="en-US" sz="1600" b="1" dirty="0"/>
              <a:t>.</a:t>
            </a:r>
          </a:p>
          <a:p>
            <a:pPr lvl="1"/>
            <a:r>
              <a:rPr lang="en-US" sz="1600" b="1" dirty="0" smtClean="0"/>
              <a:t>In </a:t>
            </a:r>
            <a:r>
              <a:rPr lang="en-US" sz="1600" b="1" dirty="0"/>
              <a:t>the void loop() function, firstly a time delay of 2 seconds is added to wait in between DHT11 measurements. Then the temperature and humidity is sensed by </a:t>
            </a:r>
            <a:r>
              <a:rPr lang="en-US" sz="1600" b="1" dirty="0" err="1"/>
              <a:t>readTemperature</a:t>
            </a:r>
            <a:r>
              <a:rPr lang="en-US" sz="1600" b="1" dirty="0"/>
              <a:t> and </a:t>
            </a:r>
            <a:r>
              <a:rPr lang="en-US" sz="1600" b="1" dirty="0" err="1"/>
              <a:t>readHumidity</a:t>
            </a:r>
            <a:r>
              <a:rPr lang="en-US" sz="1600" b="1" dirty="0"/>
              <a:t> and saved in the variables "t" and "h" respectively. </a:t>
            </a:r>
          </a:p>
          <a:p>
            <a:pPr lvl="1"/>
            <a:r>
              <a:rPr lang="en-US" sz="1600" b="1" dirty="0" smtClean="0"/>
              <a:t>Then</a:t>
            </a:r>
            <a:r>
              <a:rPr lang="en-US" sz="1600" b="1" dirty="0"/>
              <a:t>, using the if (</a:t>
            </a:r>
            <a:r>
              <a:rPr lang="en-US" sz="1600" b="1" dirty="0" err="1"/>
              <a:t>isnan</a:t>
            </a:r>
            <a:r>
              <a:rPr lang="en-US" sz="1600" b="1" dirty="0"/>
              <a:t>(h) || </a:t>
            </a:r>
            <a:r>
              <a:rPr lang="en-US" sz="1600" b="1" dirty="0" err="1"/>
              <a:t>isnan</a:t>
            </a:r>
            <a:r>
              <a:rPr lang="en-US" sz="1600" b="1" dirty="0"/>
              <a:t>(t)), if the value of "h" or "t" is </a:t>
            </a:r>
            <a:r>
              <a:rPr lang="en-US" sz="1600" b="1" dirty="0" err="1"/>
              <a:t>NaN</a:t>
            </a:r>
            <a:r>
              <a:rPr lang="en-US" sz="1600" b="1" dirty="0"/>
              <a:t> (Not a Number) which means that if the DHT was not able to sense a value, then "DHT failed to read this time" is printed on the </a:t>
            </a:r>
            <a:r>
              <a:rPr lang="en-US" sz="1600" b="1" dirty="0" err="1"/>
              <a:t>Arduino</a:t>
            </a:r>
            <a:r>
              <a:rPr lang="en-US" sz="1600" b="1" dirty="0"/>
              <a:t> Serial Monitor.</a:t>
            </a:r>
          </a:p>
          <a:p>
            <a:pPr lvl="1"/>
            <a:r>
              <a:rPr lang="en-US" sz="1600" b="1" dirty="0" smtClean="0"/>
              <a:t>And </a:t>
            </a:r>
            <a:r>
              <a:rPr lang="en-US" sz="1600" b="1" dirty="0"/>
              <a:t>finally, the values of temperature, and humidity with their units is printed on the Serial Monitor.</a:t>
            </a:r>
          </a:p>
          <a:p>
            <a:pPr lvl="0">
              <a:buClr>
                <a:srgbClr val="93A299"/>
              </a:buClr>
            </a:pPr>
            <a:r>
              <a:rPr lang="en-US" b="1" dirty="0" smtClean="0">
                <a:solidFill>
                  <a:srgbClr val="564B3C"/>
                </a:solidFill>
              </a:rPr>
              <a:t>Result: </a:t>
            </a:r>
            <a:r>
              <a:rPr lang="en-US" sz="1600" b="1" dirty="0" smtClean="0">
                <a:solidFill>
                  <a:srgbClr val="564B3C"/>
                </a:solidFill>
              </a:rPr>
              <a:t>After the code </a:t>
            </a:r>
            <a:r>
              <a:rPr lang="en-US" sz="1600" b="1" dirty="0">
                <a:solidFill>
                  <a:srgbClr val="564B3C"/>
                </a:solidFill>
              </a:rPr>
              <a:t>is uploaded </a:t>
            </a:r>
            <a:r>
              <a:rPr lang="en-US" sz="1600" b="1" dirty="0" smtClean="0">
                <a:solidFill>
                  <a:srgbClr val="564B3C"/>
                </a:solidFill>
              </a:rPr>
              <a:t>and the connections are </a:t>
            </a:r>
            <a:r>
              <a:rPr lang="en-US" sz="1600" b="1" dirty="0" err="1" smtClean="0">
                <a:solidFill>
                  <a:srgbClr val="564B3C"/>
                </a:solidFill>
              </a:rPr>
              <a:t>mae</a:t>
            </a:r>
            <a:r>
              <a:rPr lang="en-US" sz="1600" b="1" dirty="0" smtClean="0">
                <a:solidFill>
                  <a:srgbClr val="564B3C"/>
                </a:solidFill>
              </a:rPr>
              <a:t>, </a:t>
            </a:r>
            <a:r>
              <a:rPr lang="en-US" sz="1600" b="1" dirty="0">
                <a:solidFill>
                  <a:srgbClr val="564B3C"/>
                </a:solidFill>
              </a:rPr>
              <a:t>the </a:t>
            </a:r>
            <a:r>
              <a:rPr lang="en-US" sz="1600" b="1" dirty="0" err="1">
                <a:solidFill>
                  <a:srgbClr val="564B3C"/>
                </a:solidFill>
              </a:rPr>
              <a:t>Arduino</a:t>
            </a:r>
            <a:r>
              <a:rPr lang="en-US" sz="1600" b="1" dirty="0">
                <a:solidFill>
                  <a:srgbClr val="564B3C"/>
                </a:solidFill>
              </a:rPr>
              <a:t> Serial Monitor would be showing the Temperature and Humidity measurements after a set interval.</a:t>
            </a:r>
            <a:endParaRPr lang="en-US" sz="1600" b="1" dirty="0"/>
          </a:p>
        </p:txBody>
      </p:sp>
    </p:spTree>
    <p:extLst>
      <p:ext uri="{BB962C8B-B14F-4D97-AF65-F5344CB8AC3E}">
        <p14:creationId xmlns:p14="http://schemas.microsoft.com/office/powerpoint/2010/main" val="38607538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UlTRASONIC</a:t>
            </a:r>
            <a:r>
              <a:rPr lang="en-US" dirty="0" smtClean="0"/>
              <a:t> </a:t>
            </a:r>
            <a:r>
              <a:rPr lang="en-US" dirty="0"/>
              <a:t>SENSOR WITH NODEMCU</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752600"/>
            <a:ext cx="651650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381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ULTRASONIC </a:t>
            </a:r>
            <a:r>
              <a:rPr lang="en-US" dirty="0"/>
              <a:t>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2800" b="1" dirty="0" smtClean="0"/>
              <a:t>Introduction:</a:t>
            </a:r>
          </a:p>
          <a:p>
            <a:pPr marL="114300" indent="0">
              <a:buNone/>
            </a:pPr>
            <a:r>
              <a:rPr lang="en-US" sz="2000" b="1" dirty="0"/>
              <a:t>In this tutorial we will learn about HC-SR04 widely known as Ultrasonic Sensor, how it works and how to interface with the </a:t>
            </a:r>
            <a:r>
              <a:rPr lang="en-US" sz="2000" b="1" dirty="0" err="1"/>
              <a:t>NodeMCU</a:t>
            </a:r>
            <a:r>
              <a:rPr lang="en-US" sz="2000" b="1" dirty="0"/>
              <a:t>. And also how to measure the distance using HC-SR04.</a:t>
            </a:r>
          </a:p>
          <a:p>
            <a:pPr marL="114300" indent="0">
              <a:buNone/>
            </a:pPr>
            <a:r>
              <a:rPr lang="en-US" sz="2000" b="1" dirty="0"/>
              <a:t>An Ultrasonic sensor is a device that can measure the distance of an object by using sound waves. It measures distance by sending out a sound wave at a specific frequency and waits for that sound wave to bounce back. By recording the time taken between the sound wave being generated and the sound wave bouncing back, it is possible to calculate the distance between the sensor and the object.</a:t>
            </a:r>
          </a:p>
          <a:p>
            <a:pPr marL="114300" indent="0">
              <a:buNone/>
            </a:pPr>
            <a:endParaRPr lang="en-US" sz="1800" b="1" dirty="0"/>
          </a:p>
        </p:txBody>
      </p:sp>
    </p:spTree>
    <p:extLst>
      <p:ext uri="{BB962C8B-B14F-4D97-AF65-F5344CB8AC3E}">
        <p14:creationId xmlns:p14="http://schemas.microsoft.com/office/powerpoint/2010/main" val="21945035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ULTRASONIC SENSOR WITH NODEMCU</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33211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19221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ULTRASONIC </a:t>
            </a:r>
            <a:r>
              <a:rPr lang="en-US" dirty="0"/>
              <a:t>SENSOR WITH NODEMCU</a:t>
            </a:r>
          </a:p>
        </p:txBody>
      </p:sp>
      <p:sp>
        <p:nvSpPr>
          <p:cNvPr id="3" name="Content Placeholder 2"/>
          <p:cNvSpPr>
            <a:spLocks noGrp="1"/>
          </p:cNvSpPr>
          <p:nvPr>
            <p:ph idx="1"/>
          </p:nvPr>
        </p:nvSpPr>
        <p:spPr>
          <a:xfrm>
            <a:off x="10886" y="1600200"/>
            <a:ext cx="9133114" cy="5334000"/>
          </a:xfrm>
        </p:spPr>
        <p:txBody>
          <a:bodyPr>
            <a:normAutofit/>
          </a:bodyPr>
          <a:lstStyle/>
          <a:p>
            <a:r>
              <a:rPr lang="en-US" b="1" dirty="0"/>
              <a:t>Components Needed:</a:t>
            </a:r>
          </a:p>
          <a:p>
            <a:pPr lvl="1"/>
            <a:r>
              <a:rPr lang="en-US" b="1" dirty="0" err="1" smtClean="0"/>
              <a:t>NodeMCU</a:t>
            </a:r>
            <a:endParaRPr lang="en-US" b="1" dirty="0" smtClean="0"/>
          </a:p>
          <a:p>
            <a:pPr lvl="1"/>
            <a:r>
              <a:rPr lang="en-US" b="1" dirty="0" smtClean="0"/>
              <a:t>HC-SR04 Ultrasonic Sensor</a:t>
            </a:r>
          </a:p>
          <a:p>
            <a:pPr lvl="1"/>
            <a:r>
              <a:rPr lang="en-US" b="1" dirty="0" err="1" smtClean="0"/>
              <a:t>MicroUSB</a:t>
            </a:r>
            <a:r>
              <a:rPr lang="en-US" b="1" dirty="0" smtClean="0"/>
              <a:t> Cable</a:t>
            </a:r>
          </a:p>
          <a:p>
            <a:pPr lvl="1"/>
            <a:r>
              <a:rPr lang="en-US" b="1" dirty="0" smtClean="0"/>
              <a:t>Breadboard/Jumper Wires</a:t>
            </a:r>
          </a:p>
          <a:p>
            <a:r>
              <a:rPr lang="en-US" b="1" dirty="0" smtClean="0"/>
              <a:t>Connections:</a:t>
            </a:r>
          </a:p>
          <a:p>
            <a:pPr lvl="1"/>
            <a:r>
              <a:rPr lang="en-US" b="1" dirty="0" smtClean="0"/>
              <a:t>VCC </a:t>
            </a:r>
            <a:r>
              <a:rPr lang="en-US" b="1" dirty="0"/>
              <a:t>pin of the Ultrasonic sensor is connected to the VU pin of the </a:t>
            </a:r>
            <a:r>
              <a:rPr lang="en-US" b="1" dirty="0" err="1"/>
              <a:t>NodeMCU</a:t>
            </a:r>
            <a:r>
              <a:rPr lang="en-US" b="1" dirty="0"/>
              <a:t>.</a:t>
            </a:r>
          </a:p>
          <a:p>
            <a:pPr lvl="1"/>
            <a:r>
              <a:rPr lang="en-US" b="1" dirty="0" smtClean="0"/>
              <a:t>GND </a:t>
            </a:r>
            <a:r>
              <a:rPr lang="en-US" b="1" dirty="0"/>
              <a:t>pin of the Ultrasonic sensor is connected to the GND pin of the </a:t>
            </a:r>
            <a:r>
              <a:rPr lang="en-US" b="1" dirty="0" err="1"/>
              <a:t>NodeMCU</a:t>
            </a:r>
            <a:r>
              <a:rPr lang="en-US" b="1" dirty="0"/>
              <a:t>.</a:t>
            </a:r>
          </a:p>
          <a:p>
            <a:pPr lvl="1"/>
            <a:r>
              <a:rPr lang="en-US" b="1" dirty="0" smtClean="0"/>
              <a:t>TRIG </a:t>
            </a:r>
            <a:r>
              <a:rPr lang="en-US" b="1" dirty="0"/>
              <a:t>pin of the Ultrasonic sensor is connected to the D5 pin of the </a:t>
            </a:r>
            <a:r>
              <a:rPr lang="en-US" b="1" dirty="0" err="1"/>
              <a:t>NodeMCU</a:t>
            </a:r>
            <a:r>
              <a:rPr lang="en-US" b="1" dirty="0"/>
              <a:t>.</a:t>
            </a:r>
          </a:p>
          <a:p>
            <a:pPr lvl="1"/>
            <a:r>
              <a:rPr lang="en-US" b="1" dirty="0" smtClean="0"/>
              <a:t>ECHO </a:t>
            </a:r>
            <a:r>
              <a:rPr lang="en-US" b="1" dirty="0"/>
              <a:t>pin of the Ultrasonic sensor is connected to the D6 pin of the </a:t>
            </a:r>
            <a:r>
              <a:rPr lang="en-US" b="1" dirty="0" err="1"/>
              <a:t>NodeMCU</a:t>
            </a:r>
            <a:r>
              <a:rPr lang="en-US" b="1" dirty="0" smtClean="0"/>
              <a:t>. </a:t>
            </a:r>
            <a:r>
              <a:rPr lang="en-US" sz="1600" b="1" dirty="0" smtClean="0">
                <a:solidFill>
                  <a:srgbClr val="564B3C"/>
                </a:solidFill>
              </a:rPr>
              <a:t>(</a:t>
            </a:r>
            <a:r>
              <a:rPr lang="en-US" sz="1600" b="1" dirty="0">
                <a:solidFill>
                  <a:srgbClr val="564B3C"/>
                </a:solidFill>
              </a:rPr>
              <a:t>It is recommended to do the connections after code uploading)</a:t>
            </a:r>
            <a:endParaRPr lang="en-US" b="1" dirty="0"/>
          </a:p>
          <a:p>
            <a:endParaRPr lang="en-US" b="1" dirty="0" smtClean="0"/>
          </a:p>
          <a:p>
            <a:pPr marL="114300" indent="0">
              <a:buNone/>
            </a:pPr>
            <a:endParaRPr lang="en-US" sz="1800" b="1" dirty="0"/>
          </a:p>
        </p:txBody>
      </p:sp>
    </p:spTree>
    <p:extLst>
      <p:ext uri="{BB962C8B-B14F-4D97-AF65-F5344CB8AC3E}">
        <p14:creationId xmlns:p14="http://schemas.microsoft.com/office/powerpoint/2010/main" val="31361670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ULTRASONIC </a:t>
            </a:r>
            <a:r>
              <a:rPr lang="en-US" dirty="0"/>
              <a:t>SENSOR WITH NODEMCU</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2899"/>
          <a:stretch/>
        </p:blipFill>
        <p:spPr>
          <a:xfrm>
            <a:off x="2057400" y="1587846"/>
            <a:ext cx="5105400" cy="5237497"/>
          </a:xfrm>
        </p:spPr>
      </p:pic>
    </p:spTree>
    <p:extLst>
      <p:ext uri="{BB962C8B-B14F-4D97-AF65-F5344CB8AC3E}">
        <p14:creationId xmlns:p14="http://schemas.microsoft.com/office/powerpoint/2010/main" val="2548979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ULTRASONIC </a:t>
            </a:r>
            <a:r>
              <a:rPr lang="en-US" dirty="0"/>
              <a:t>SENSOR WITH NODEMCU</a:t>
            </a:r>
          </a:p>
        </p:txBody>
      </p:sp>
      <p:sp>
        <p:nvSpPr>
          <p:cNvPr id="3" name="Content Placeholder 2"/>
          <p:cNvSpPr>
            <a:spLocks noGrp="1"/>
          </p:cNvSpPr>
          <p:nvPr>
            <p:ph idx="1"/>
          </p:nvPr>
        </p:nvSpPr>
        <p:spPr>
          <a:xfrm>
            <a:off x="10886" y="1600200"/>
            <a:ext cx="9133114" cy="5410200"/>
          </a:xfrm>
        </p:spPr>
        <p:txBody>
          <a:bodyPr>
            <a:normAutofit fontScale="92500"/>
          </a:bodyPr>
          <a:lstStyle/>
          <a:p>
            <a:r>
              <a:rPr lang="en-US" b="1" dirty="0"/>
              <a:t>Code Explanation:</a:t>
            </a:r>
            <a:endParaRPr lang="en-US" dirty="0" smtClean="0"/>
          </a:p>
          <a:p>
            <a:pPr lvl="1"/>
            <a:r>
              <a:rPr lang="en-US" sz="1600" b="1" dirty="0" smtClean="0"/>
              <a:t>Firstly </a:t>
            </a:r>
            <a:r>
              <a:rPr lang="en-US" sz="1600" b="1" dirty="0"/>
              <a:t>the D5 and D6 pin of the </a:t>
            </a:r>
            <a:r>
              <a:rPr lang="en-US" sz="1600" b="1" dirty="0" err="1"/>
              <a:t>NodeMCU</a:t>
            </a:r>
            <a:r>
              <a:rPr lang="en-US" sz="1600" b="1" dirty="0"/>
              <a:t> are defined as </a:t>
            </a:r>
            <a:r>
              <a:rPr lang="en-US" sz="1600" b="1" dirty="0" err="1"/>
              <a:t>trigPin</a:t>
            </a:r>
            <a:r>
              <a:rPr lang="en-US" sz="1600" b="1" dirty="0"/>
              <a:t> and </a:t>
            </a:r>
            <a:r>
              <a:rPr lang="en-US" sz="1600" b="1" dirty="0" err="1"/>
              <a:t>echoPin</a:t>
            </a:r>
            <a:r>
              <a:rPr lang="en-US" sz="1600" b="1" dirty="0"/>
              <a:t> respectively, as constants with integer data </a:t>
            </a:r>
            <a:r>
              <a:rPr lang="en-US" sz="1600" b="1" dirty="0" err="1" smtClean="0"/>
              <a:t>type.Then</a:t>
            </a:r>
            <a:r>
              <a:rPr lang="en-US" sz="1600" b="1" dirty="0" smtClean="0"/>
              <a:t> </a:t>
            </a:r>
            <a:r>
              <a:rPr lang="en-US" sz="1600" b="1" dirty="0"/>
              <a:t>a variable "duration" is defined with a float data type because it will hold the value of the sound wave travel time (microseconds) which will have decimal points.</a:t>
            </a:r>
          </a:p>
          <a:p>
            <a:pPr lvl="1"/>
            <a:r>
              <a:rPr lang="en-US" sz="1600" b="1" dirty="0" smtClean="0"/>
              <a:t>In </a:t>
            </a:r>
            <a:r>
              <a:rPr lang="en-US" sz="1600" b="1" dirty="0"/>
              <a:t>the &lt;void setup()&gt; function the pin modes for </a:t>
            </a:r>
            <a:r>
              <a:rPr lang="en-US" sz="1600" b="1" dirty="0" err="1"/>
              <a:t>trigPin</a:t>
            </a:r>
            <a:r>
              <a:rPr lang="en-US" sz="1600" b="1" dirty="0"/>
              <a:t> and </a:t>
            </a:r>
            <a:r>
              <a:rPr lang="en-US" sz="1600" b="1" dirty="0" err="1"/>
              <a:t>echoPin</a:t>
            </a:r>
            <a:r>
              <a:rPr lang="en-US" sz="1600" b="1" dirty="0"/>
              <a:t> are set, moreover the serial communication between the PC and the </a:t>
            </a:r>
            <a:r>
              <a:rPr lang="en-US" sz="1600" b="1" dirty="0" err="1"/>
              <a:t>NodeMCU</a:t>
            </a:r>
            <a:r>
              <a:rPr lang="en-US" sz="1600" b="1" dirty="0"/>
              <a:t> is initialized at a baud rate of 9600 bits per second. </a:t>
            </a:r>
          </a:p>
          <a:p>
            <a:pPr lvl="1"/>
            <a:r>
              <a:rPr lang="en-US" sz="1600" b="1" dirty="0" smtClean="0"/>
              <a:t>In </a:t>
            </a:r>
            <a:r>
              <a:rPr lang="en-US" sz="1600" b="1" dirty="0"/>
              <a:t>the &lt;void loop()&gt; function, firstly the </a:t>
            </a:r>
            <a:r>
              <a:rPr lang="en-US" sz="1600" b="1" dirty="0" err="1"/>
              <a:t>trigPin</a:t>
            </a:r>
            <a:r>
              <a:rPr lang="en-US" sz="1600" b="1" dirty="0"/>
              <a:t> is cleared by setting it LOW and waiting for 2 milliseconds, and then it is set HIGH for 10 millisecond as to transmit a 10 </a:t>
            </a:r>
            <a:r>
              <a:rPr lang="en-US" sz="1600" b="1" dirty="0" err="1"/>
              <a:t>ms</a:t>
            </a:r>
            <a:r>
              <a:rPr lang="en-US" sz="1600" b="1" dirty="0"/>
              <a:t> sound wave trigger pulse, again setting it LOW afterwards.</a:t>
            </a:r>
          </a:p>
          <a:p>
            <a:pPr lvl="1"/>
            <a:r>
              <a:rPr lang="en-US" sz="1600" b="1" dirty="0" smtClean="0"/>
              <a:t>The </a:t>
            </a:r>
            <a:r>
              <a:rPr lang="en-US" sz="1600" b="1" dirty="0"/>
              <a:t>time taken by the pulse to hit an object and returning back is calculated by the </a:t>
            </a:r>
            <a:r>
              <a:rPr lang="en-US" sz="1600" b="1" dirty="0" err="1"/>
              <a:t>pulseIn</a:t>
            </a:r>
            <a:r>
              <a:rPr lang="en-US" sz="1600" b="1" dirty="0"/>
              <a:t> function which measures that after how long the </a:t>
            </a:r>
            <a:r>
              <a:rPr lang="en-US" sz="1600" b="1" dirty="0" smtClean="0"/>
              <a:t>echo Pin </a:t>
            </a:r>
            <a:r>
              <a:rPr lang="en-US" sz="1600" b="1" dirty="0" err="1" smtClean="0"/>
              <a:t>recieved</a:t>
            </a:r>
            <a:r>
              <a:rPr lang="en-US" sz="1600" b="1" dirty="0" smtClean="0"/>
              <a:t> </a:t>
            </a:r>
            <a:r>
              <a:rPr lang="en-US" sz="1600" b="1" dirty="0"/>
              <a:t>a HIGH after the sound wave trigger pulse was transmitted, this time is saved in the duration variable.</a:t>
            </a:r>
          </a:p>
          <a:p>
            <a:pPr lvl="1"/>
            <a:r>
              <a:rPr lang="en-US" sz="1600" b="1" dirty="0" smtClean="0"/>
              <a:t>Finally </a:t>
            </a:r>
            <a:r>
              <a:rPr lang="en-US" sz="1600" b="1" dirty="0"/>
              <a:t>the distance is calculated by multiplying the duration with the velocity of sound (0.034 centimeters/microseconds) as to employ the formula s</a:t>
            </a:r>
            <a:r>
              <a:rPr lang="en-US" sz="1600" b="1" dirty="0" smtClean="0"/>
              <a:t>=</a:t>
            </a:r>
            <a:r>
              <a:rPr lang="en-US" sz="1600" b="1" dirty="0" err="1" smtClean="0"/>
              <a:t>vt</a:t>
            </a:r>
            <a:r>
              <a:rPr lang="en-US" sz="1600" b="1" dirty="0"/>
              <a:t>, this distance </a:t>
            </a:r>
            <a:r>
              <a:rPr lang="en-US" sz="1600" b="1"/>
              <a:t>is </a:t>
            </a:r>
            <a:r>
              <a:rPr lang="en-US" sz="1600" b="1" smtClean="0"/>
              <a:t>divided </a:t>
            </a:r>
            <a:r>
              <a:rPr lang="en-US" sz="1600" b="1" dirty="0"/>
              <a:t>by two because it is calculated on the two-way time (pulse going to the object and returning back after hitting the object) and only one-way of it is sufficient. </a:t>
            </a:r>
          </a:p>
          <a:p>
            <a:pPr lvl="0">
              <a:buClr>
                <a:srgbClr val="93A299"/>
              </a:buClr>
            </a:pPr>
            <a:r>
              <a:rPr lang="en-US" b="1" dirty="0" smtClean="0">
                <a:solidFill>
                  <a:srgbClr val="564B3C"/>
                </a:solidFill>
              </a:rPr>
              <a:t>Result: </a:t>
            </a:r>
            <a:r>
              <a:rPr lang="en-US" sz="1600" b="1" dirty="0" smtClean="0">
                <a:solidFill>
                  <a:srgbClr val="564B3C"/>
                </a:solidFill>
              </a:rPr>
              <a:t>After the connections are made, the </a:t>
            </a:r>
            <a:r>
              <a:rPr lang="en-US" sz="1600" b="1" dirty="0" err="1">
                <a:solidFill>
                  <a:srgbClr val="564B3C"/>
                </a:solidFill>
              </a:rPr>
              <a:t>Arduino</a:t>
            </a:r>
            <a:r>
              <a:rPr lang="en-US" sz="1600" b="1" dirty="0">
                <a:solidFill>
                  <a:srgbClr val="564B3C"/>
                </a:solidFill>
              </a:rPr>
              <a:t> Serial Monitor would be showing the distance between the ultrasonic sensor and the object placed in front of it in </a:t>
            </a:r>
            <a:r>
              <a:rPr lang="en-US" sz="1600" b="1" dirty="0" smtClean="0">
                <a:solidFill>
                  <a:srgbClr val="564B3C"/>
                </a:solidFill>
              </a:rPr>
              <a:t>centimeters.</a:t>
            </a:r>
            <a:endParaRPr lang="en-US" sz="1600" b="1" dirty="0"/>
          </a:p>
        </p:txBody>
      </p:sp>
    </p:spTree>
    <p:extLst>
      <p:ext uri="{BB962C8B-B14F-4D97-AF65-F5344CB8AC3E}">
        <p14:creationId xmlns:p14="http://schemas.microsoft.com/office/powerpoint/2010/main" val="2558285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NodeMCU</a:t>
            </a:r>
            <a:r>
              <a:rPr lang="en-US" dirty="0"/>
              <a:t> </a:t>
            </a:r>
            <a:r>
              <a:rPr lang="en-US" dirty="0" smtClean="0"/>
              <a:t>Installation ON ARDUINO IDE</a:t>
            </a:r>
            <a:endParaRPr lang="en-US" dirty="0"/>
          </a:p>
        </p:txBody>
      </p:sp>
      <p:sp>
        <p:nvSpPr>
          <p:cNvPr id="3" name="Content Placeholder 2"/>
          <p:cNvSpPr>
            <a:spLocks noGrp="1"/>
          </p:cNvSpPr>
          <p:nvPr>
            <p:ph idx="1"/>
          </p:nvPr>
        </p:nvSpPr>
        <p:spPr>
          <a:xfrm>
            <a:off x="0" y="1600200"/>
            <a:ext cx="9144000" cy="5181600"/>
          </a:xfrm>
        </p:spPr>
        <p:txBody>
          <a:bodyPr/>
          <a:lstStyle/>
          <a:p>
            <a:r>
              <a:rPr lang="en-US" sz="1800" b="1" dirty="0"/>
              <a:t>Start </a:t>
            </a:r>
            <a:r>
              <a:rPr lang="en-US" sz="1800" b="1" dirty="0" err="1"/>
              <a:t>Arduino</a:t>
            </a:r>
            <a:r>
              <a:rPr lang="en-US" sz="1800" b="1" dirty="0"/>
              <a:t> and open Preferences window</a:t>
            </a:r>
            <a:r>
              <a:rPr lang="en-US" sz="1800" b="1" dirty="0" smtClean="0"/>
              <a:t>.</a:t>
            </a:r>
          </a:p>
          <a:p>
            <a:pPr marL="114300" indent="0">
              <a:buNone/>
            </a:pPr>
            <a:endParaRPr lang="en-US" b="1" dirty="0"/>
          </a:p>
          <a:p>
            <a:pPr marL="11430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4999"/>
            <a:ext cx="8382000" cy="484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52667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PIR SENSOR WITH NODEMCU</a:t>
            </a:r>
            <a:endParaRPr lang="en-US" dirty="0"/>
          </a:p>
        </p:txBody>
      </p:sp>
      <p:pic>
        <p:nvPicPr>
          <p:cNvPr id="143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2200" y="1676400"/>
            <a:ext cx="4388161" cy="5079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0297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pIR</a:t>
            </a:r>
            <a:r>
              <a:rPr lang="en-US" dirty="0" smtClean="0"/>
              <a:t> </a:t>
            </a:r>
            <a:r>
              <a:rPr lang="en-US" dirty="0"/>
              <a:t>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2800" b="1" dirty="0" smtClean="0"/>
              <a:t>Introduction:</a:t>
            </a:r>
          </a:p>
          <a:p>
            <a:pPr marL="114300" indent="0">
              <a:buNone/>
            </a:pPr>
            <a:r>
              <a:rPr lang="en-US" sz="2000" b="1" dirty="0" smtClean="0"/>
              <a:t>PIR </a:t>
            </a:r>
            <a:r>
              <a:rPr lang="en-US" sz="2000" b="1" dirty="0"/>
              <a:t>(Passive Infrared) sensor detects the Infrared waves emitted by humans</a:t>
            </a:r>
            <a:r>
              <a:rPr lang="en-US" sz="2000" b="1" dirty="0" smtClean="0"/>
              <a:t>. The </a:t>
            </a:r>
            <a:r>
              <a:rPr lang="en-US" sz="2000" b="1" dirty="0"/>
              <a:t>IR sensor itself is housed in a hermetically sealed metal can to improve noise/temperature/humidity immunity. There is a window made of IR-</a:t>
            </a:r>
            <a:r>
              <a:rPr lang="en-US" sz="2000" b="1" dirty="0" err="1"/>
              <a:t>transmissive</a:t>
            </a:r>
            <a:r>
              <a:rPr lang="en-US" sz="2000" b="1" dirty="0"/>
              <a:t> material that protects the sensing element. Behind the window are the two balanced sensors. This whole arrangement is covered with a Fresnel Lens because of which IR rays in a large area are converged in the IR sensor inside.</a:t>
            </a:r>
          </a:p>
          <a:p>
            <a:endParaRPr lang="en-US" b="1" dirty="0" smtClean="0"/>
          </a:p>
          <a:p>
            <a:pPr marL="114300" indent="0">
              <a:buNone/>
            </a:pPr>
            <a:endParaRPr lang="en-US" sz="1800" b="1"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267200"/>
            <a:ext cx="4327941" cy="2486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6699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pIR</a:t>
            </a:r>
            <a:r>
              <a:rPr lang="en-US" dirty="0" smtClean="0"/>
              <a:t> </a:t>
            </a:r>
            <a:r>
              <a:rPr lang="en-US" dirty="0"/>
              <a:t>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b="1" dirty="0"/>
              <a:t>Components Needed:</a:t>
            </a:r>
          </a:p>
          <a:p>
            <a:pPr lvl="1"/>
            <a:r>
              <a:rPr lang="en-US" b="1" dirty="0" err="1"/>
              <a:t>NodeMCU</a:t>
            </a:r>
            <a:endParaRPr lang="en-US" b="1" dirty="0"/>
          </a:p>
          <a:p>
            <a:pPr lvl="1"/>
            <a:r>
              <a:rPr lang="en-US" b="1" dirty="0" smtClean="0"/>
              <a:t>PIR Sensor</a:t>
            </a:r>
            <a:endParaRPr lang="en-US" b="1" dirty="0"/>
          </a:p>
          <a:p>
            <a:pPr lvl="1"/>
            <a:r>
              <a:rPr lang="en-US" b="1" dirty="0" smtClean="0"/>
              <a:t>Resistor</a:t>
            </a:r>
          </a:p>
          <a:p>
            <a:pPr lvl="1"/>
            <a:r>
              <a:rPr lang="en-US" b="1" dirty="0" smtClean="0"/>
              <a:t>Red LED</a:t>
            </a:r>
            <a:endParaRPr lang="en-US" b="1" dirty="0"/>
          </a:p>
          <a:p>
            <a:pPr lvl="1"/>
            <a:r>
              <a:rPr lang="en-US" b="1" dirty="0" err="1"/>
              <a:t>MicroUSB</a:t>
            </a:r>
            <a:r>
              <a:rPr lang="en-US" b="1" dirty="0"/>
              <a:t> Cable</a:t>
            </a:r>
          </a:p>
          <a:p>
            <a:pPr lvl="1"/>
            <a:r>
              <a:rPr lang="en-US" b="1" dirty="0" smtClean="0"/>
              <a:t>Breadboard/Jumper Wires </a:t>
            </a:r>
            <a:endParaRPr lang="en-US" b="1" dirty="0"/>
          </a:p>
          <a:p>
            <a:r>
              <a:rPr lang="en-US" b="1" dirty="0"/>
              <a:t>Connections</a:t>
            </a:r>
            <a:r>
              <a:rPr lang="en-US" b="1" dirty="0" smtClean="0"/>
              <a:t>:</a:t>
            </a:r>
          </a:p>
          <a:p>
            <a:pPr lvl="1"/>
            <a:r>
              <a:rPr lang="en-US" b="1" dirty="0" smtClean="0"/>
              <a:t>Anode </a:t>
            </a:r>
            <a:r>
              <a:rPr lang="en-US" b="1" dirty="0"/>
              <a:t>and Cathode pins of the LED are connected to D0 and GND pins of the </a:t>
            </a:r>
            <a:r>
              <a:rPr lang="en-US" b="1" dirty="0" err="1"/>
              <a:t>NodeMCU</a:t>
            </a:r>
            <a:r>
              <a:rPr lang="en-US" b="1" dirty="0"/>
              <a:t> respectively.</a:t>
            </a:r>
          </a:p>
          <a:p>
            <a:pPr lvl="1"/>
            <a:r>
              <a:rPr lang="en-US" b="1" dirty="0" smtClean="0"/>
              <a:t>VCC </a:t>
            </a:r>
            <a:r>
              <a:rPr lang="en-US" b="1" dirty="0"/>
              <a:t>and GND pins of the PIR Module are connected to </a:t>
            </a:r>
            <a:r>
              <a:rPr lang="en-US" b="1" dirty="0" smtClean="0"/>
              <a:t>VIN </a:t>
            </a:r>
            <a:r>
              <a:rPr lang="en-US" b="1" dirty="0"/>
              <a:t>and GND pins of the </a:t>
            </a:r>
            <a:r>
              <a:rPr lang="en-US" b="1" dirty="0" err="1"/>
              <a:t>NodeMCU</a:t>
            </a:r>
            <a:r>
              <a:rPr lang="en-US" b="1" dirty="0"/>
              <a:t> respectively.</a:t>
            </a:r>
          </a:p>
          <a:p>
            <a:pPr lvl="1"/>
            <a:r>
              <a:rPr lang="en-US" b="1" dirty="0" smtClean="0"/>
              <a:t>OUTPUT </a:t>
            </a:r>
            <a:r>
              <a:rPr lang="en-US" b="1" dirty="0"/>
              <a:t>pin of the PIR Module is connected to pin D1 of the </a:t>
            </a:r>
            <a:r>
              <a:rPr lang="en-US" b="1" dirty="0" err="1"/>
              <a:t>NodeMCU</a:t>
            </a:r>
            <a:r>
              <a:rPr lang="en-US" b="1" dirty="0" smtClean="0"/>
              <a:t>. </a:t>
            </a:r>
            <a:r>
              <a:rPr lang="en-US" sz="1600" b="1" dirty="0" smtClean="0">
                <a:solidFill>
                  <a:srgbClr val="564B3C"/>
                </a:solidFill>
              </a:rPr>
              <a:t>(</a:t>
            </a:r>
            <a:r>
              <a:rPr lang="en-US" sz="1600" b="1" dirty="0">
                <a:solidFill>
                  <a:srgbClr val="564B3C"/>
                </a:solidFill>
              </a:rPr>
              <a:t>It is recommended to do the connections after code uploading)</a:t>
            </a:r>
            <a:endParaRPr lang="en-US" b="1" dirty="0"/>
          </a:p>
          <a:p>
            <a:endParaRPr lang="en-US" b="1" dirty="0" smtClean="0"/>
          </a:p>
          <a:p>
            <a:pPr marL="114300" indent="0">
              <a:buNone/>
            </a:pPr>
            <a:endParaRPr lang="en-US" sz="1800" b="1" dirty="0"/>
          </a:p>
        </p:txBody>
      </p:sp>
    </p:spTree>
    <p:extLst>
      <p:ext uri="{BB962C8B-B14F-4D97-AF65-F5344CB8AC3E}">
        <p14:creationId xmlns:p14="http://schemas.microsoft.com/office/powerpoint/2010/main" val="18016722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PIR </a:t>
            </a:r>
            <a:r>
              <a:rPr lang="en-US" dirty="0"/>
              <a:t>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2000" b="1" dirty="0"/>
              <a:t>Upload the following code into the </a:t>
            </a:r>
            <a:r>
              <a:rPr lang="en-US" sz="2000" b="1" dirty="0" err="1"/>
              <a:t>NodeMCU</a:t>
            </a:r>
            <a:r>
              <a:rPr lang="en-US" sz="2000" b="1" dirty="0"/>
              <a:t> using </a:t>
            </a:r>
            <a:r>
              <a:rPr lang="en-US" sz="2000" b="1" dirty="0" err="1"/>
              <a:t>Arduino</a:t>
            </a:r>
            <a:r>
              <a:rPr lang="en-US" sz="2000" b="1" dirty="0"/>
              <a:t> </a:t>
            </a:r>
            <a:r>
              <a:rPr lang="en-US" sz="2000" b="1" dirty="0" smtClean="0"/>
              <a:t>IDE</a:t>
            </a:r>
            <a:endParaRPr lang="en-US" sz="2000" b="1" dirty="0"/>
          </a:p>
          <a:p>
            <a:pPr marL="114300" indent="0">
              <a:buNone/>
            </a:pPr>
            <a:endParaRPr lang="en-US" b="1" dirty="0"/>
          </a:p>
          <a:p>
            <a:endParaRPr lang="en-US" b="1" dirty="0" smtClean="0"/>
          </a:p>
          <a:p>
            <a:pPr marL="114300" indent="0">
              <a:buNone/>
            </a:pPr>
            <a:endParaRPr lang="en-US"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988478"/>
            <a:ext cx="5715000" cy="4741905"/>
          </a:xfrm>
          <a:prstGeom prst="rect">
            <a:avLst/>
          </a:prstGeom>
        </p:spPr>
      </p:pic>
    </p:spTree>
    <p:extLst>
      <p:ext uri="{BB962C8B-B14F-4D97-AF65-F5344CB8AC3E}">
        <p14:creationId xmlns:p14="http://schemas.microsoft.com/office/powerpoint/2010/main" val="30879674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pIR</a:t>
            </a:r>
            <a:r>
              <a:rPr lang="en-US" dirty="0" smtClean="0"/>
              <a:t> </a:t>
            </a:r>
            <a:r>
              <a:rPr lang="en-US" dirty="0"/>
              <a:t>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b="1" dirty="0"/>
              <a:t>Code Explanation:</a:t>
            </a:r>
            <a:endParaRPr lang="en-US" dirty="0" smtClean="0"/>
          </a:p>
          <a:p>
            <a:pPr lvl="1"/>
            <a:r>
              <a:rPr lang="en-US" sz="1600" b="1" dirty="0" smtClean="0"/>
              <a:t>Using </a:t>
            </a:r>
            <a:r>
              <a:rPr lang="en-US" sz="1600" b="1" dirty="0"/>
              <a:t>&lt;#define </a:t>
            </a:r>
            <a:r>
              <a:rPr lang="en-US" sz="1600" b="1" dirty="0" err="1"/>
              <a:t>ledPin</a:t>
            </a:r>
            <a:r>
              <a:rPr lang="en-US" sz="1600" b="1" dirty="0"/>
              <a:t> D0&gt; the pin D0 of the </a:t>
            </a:r>
            <a:r>
              <a:rPr lang="en-US" sz="1600" b="1" dirty="0" err="1"/>
              <a:t>NodeMCU</a:t>
            </a:r>
            <a:r>
              <a:rPr lang="en-US" sz="1600" b="1" dirty="0"/>
              <a:t> is defined as the </a:t>
            </a:r>
            <a:r>
              <a:rPr lang="en-US" sz="1600" b="1" dirty="0" err="1"/>
              <a:t>LedPin</a:t>
            </a:r>
            <a:r>
              <a:rPr lang="en-US" sz="1600" b="1" dirty="0"/>
              <a:t>, similarly using &lt;#define </a:t>
            </a:r>
            <a:r>
              <a:rPr lang="en-US" sz="1600" b="1" dirty="0" err="1"/>
              <a:t>pirPin</a:t>
            </a:r>
            <a:r>
              <a:rPr lang="en-US" sz="1600" b="1" dirty="0"/>
              <a:t> D1&gt; the pin D1 of </a:t>
            </a:r>
            <a:r>
              <a:rPr lang="en-US" sz="1600" b="1" dirty="0" err="1"/>
              <a:t>NodeMCU</a:t>
            </a:r>
            <a:r>
              <a:rPr lang="en-US" sz="1600" b="1" dirty="0"/>
              <a:t> is defined as the "</a:t>
            </a:r>
            <a:r>
              <a:rPr lang="en-US" sz="1600" b="1" dirty="0" err="1"/>
              <a:t>pirPin</a:t>
            </a:r>
            <a:r>
              <a:rPr lang="en-US" sz="1600" b="1" dirty="0"/>
              <a:t>" where the output pin of the HC-SR501 PIR module is connected.</a:t>
            </a:r>
          </a:p>
          <a:p>
            <a:pPr lvl="1"/>
            <a:r>
              <a:rPr lang="en-US" sz="1600" b="1" dirty="0" smtClean="0"/>
              <a:t>Then </a:t>
            </a:r>
            <a:r>
              <a:rPr lang="en-US" sz="1600" b="1" dirty="0"/>
              <a:t>using &lt;</a:t>
            </a:r>
            <a:r>
              <a:rPr lang="en-US" sz="1600" b="1" dirty="0" err="1"/>
              <a:t>intpirValue</a:t>
            </a:r>
            <a:r>
              <a:rPr lang="en-US" sz="1600" b="1" dirty="0"/>
              <a:t>&gt; a variable "</a:t>
            </a:r>
            <a:r>
              <a:rPr lang="en-US" sz="1600" b="1" dirty="0" err="1"/>
              <a:t>pirValue</a:t>
            </a:r>
            <a:r>
              <a:rPr lang="en-US" sz="1600" b="1" dirty="0"/>
              <a:t>" with integer data type is defined which will save the value of output pin of PIR module.</a:t>
            </a:r>
          </a:p>
          <a:p>
            <a:pPr lvl="1"/>
            <a:r>
              <a:rPr lang="en-US" sz="1600" b="1" dirty="0" smtClean="0"/>
              <a:t>In </a:t>
            </a:r>
            <a:r>
              <a:rPr lang="en-US" sz="1600" b="1" dirty="0"/>
              <a:t>the &lt;void setup()&gt; function the pin modes for the </a:t>
            </a:r>
            <a:r>
              <a:rPr lang="en-US" sz="1600" b="1" dirty="0" err="1"/>
              <a:t>LedPin</a:t>
            </a:r>
            <a:r>
              <a:rPr lang="en-US" sz="1600" b="1" dirty="0"/>
              <a:t> and the </a:t>
            </a:r>
            <a:r>
              <a:rPr lang="en-US" sz="1600" b="1" dirty="0" err="1"/>
              <a:t>pirPin</a:t>
            </a:r>
            <a:r>
              <a:rPr lang="en-US" sz="1600" b="1" dirty="0"/>
              <a:t> as output and input respectively, moreover using &lt;</a:t>
            </a:r>
            <a:r>
              <a:rPr lang="en-US" sz="1600" b="1" dirty="0" err="1"/>
              <a:t>digitalWrite</a:t>
            </a:r>
            <a:r>
              <a:rPr lang="en-US" sz="1600" b="1" dirty="0"/>
              <a:t>&gt; command the </a:t>
            </a:r>
            <a:r>
              <a:rPr lang="en-US" sz="1600" b="1" dirty="0" err="1"/>
              <a:t>LedPin</a:t>
            </a:r>
            <a:r>
              <a:rPr lang="en-US" sz="1600" b="1" dirty="0"/>
              <a:t> is initially set to LOW.</a:t>
            </a:r>
          </a:p>
          <a:p>
            <a:pPr lvl="1"/>
            <a:r>
              <a:rPr lang="en-US" sz="1600" b="1" dirty="0" smtClean="0"/>
              <a:t>Finally</a:t>
            </a:r>
            <a:r>
              <a:rPr lang="en-US" sz="1600" b="1" dirty="0"/>
              <a:t>, in the &lt;void loop() &gt; function, the </a:t>
            </a:r>
            <a:r>
              <a:rPr lang="en-US" sz="1600" b="1" dirty="0" err="1"/>
              <a:t>pirPin</a:t>
            </a:r>
            <a:r>
              <a:rPr lang="en-US" sz="1600" b="1" dirty="0"/>
              <a:t> (D1) is digitally read for the output of the PIR sensor, and this output value (HIGH only if a living one is present in the detection range) is saved in the </a:t>
            </a:r>
            <a:r>
              <a:rPr lang="en-US" sz="1600" b="1" dirty="0" err="1"/>
              <a:t>pirValue</a:t>
            </a:r>
            <a:r>
              <a:rPr lang="en-US" sz="1600" b="1" dirty="0"/>
              <a:t> variable, then according to this </a:t>
            </a:r>
            <a:r>
              <a:rPr lang="en-US" sz="1600" b="1" dirty="0" err="1"/>
              <a:t>pirValue</a:t>
            </a:r>
            <a:r>
              <a:rPr lang="en-US" sz="1600" b="1" dirty="0"/>
              <a:t> (HIGH or LOW) the </a:t>
            </a:r>
            <a:r>
              <a:rPr lang="en-US" sz="1600" b="1" dirty="0" err="1"/>
              <a:t>LedPin</a:t>
            </a:r>
            <a:r>
              <a:rPr lang="en-US" sz="1600" b="1" dirty="0"/>
              <a:t> is set to HIGH or LOW using </a:t>
            </a:r>
            <a:r>
              <a:rPr lang="en-US" sz="1600" b="1" dirty="0" err="1"/>
              <a:t>digitalWrite</a:t>
            </a:r>
            <a:r>
              <a:rPr lang="en-US" sz="1600" b="1" dirty="0"/>
              <a:t> command.</a:t>
            </a:r>
          </a:p>
          <a:p>
            <a:pPr lvl="0">
              <a:buClr>
                <a:srgbClr val="93A299"/>
              </a:buClr>
            </a:pPr>
            <a:r>
              <a:rPr lang="en-US" b="1" dirty="0" smtClean="0">
                <a:solidFill>
                  <a:srgbClr val="564B3C"/>
                </a:solidFill>
              </a:rPr>
              <a:t>Result:</a:t>
            </a:r>
          </a:p>
          <a:p>
            <a:pPr marL="114300" lvl="0" indent="0">
              <a:buClr>
                <a:srgbClr val="93A299"/>
              </a:buClr>
              <a:buNone/>
            </a:pPr>
            <a:r>
              <a:rPr lang="en-US" sz="1600" b="1" dirty="0">
                <a:solidFill>
                  <a:srgbClr val="564B3C"/>
                </a:solidFill>
              </a:rPr>
              <a:t>After the code is uploaded </a:t>
            </a:r>
            <a:r>
              <a:rPr lang="en-US" sz="1600" b="1" dirty="0" smtClean="0">
                <a:solidFill>
                  <a:srgbClr val="564B3C"/>
                </a:solidFill>
              </a:rPr>
              <a:t>and all </a:t>
            </a:r>
            <a:r>
              <a:rPr lang="en-US" sz="1600" b="1" dirty="0">
                <a:solidFill>
                  <a:srgbClr val="564B3C"/>
                </a:solidFill>
              </a:rPr>
              <a:t>the connections are </a:t>
            </a:r>
            <a:r>
              <a:rPr lang="en-US" sz="1600" b="1" dirty="0" smtClean="0">
                <a:solidFill>
                  <a:srgbClr val="564B3C"/>
                </a:solidFill>
              </a:rPr>
              <a:t>done, </a:t>
            </a:r>
            <a:r>
              <a:rPr lang="en-US" sz="1600" b="1" dirty="0">
                <a:solidFill>
                  <a:srgbClr val="564B3C"/>
                </a:solidFill>
              </a:rPr>
              <a:t>the Red LED on Pin D0 should light up whenever a human comes within the detectable range in front of the PIR Sensor.</a:t>
            </a:r>
            <a:endParaRPr lang="en-US" sz="1600" b="1" dirty="0"/>
          </a:p>
        </p:txBody>
      </p:sp>
    </p:spTree>
    <p:extLst>
      <p:ext uri="{BB962C8B-B14F-4D97-AF65-F5344CB8AC3E}">
        <p14:creationId xmlns:p14="http://schemas.microsoft.com/office/powerpoint/2010/main" val="32917599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RELAY MODULE WITH NODEMCU</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981200"/>
            <a:ext cx="8544259" cy="3962400"/>
          </a:xfrm>
        </p:spPr>
      </p:pic>
    </p:spTree>
    <p:extLst>
      <p:ext uri="{BB962C8B-B14F-4D97-AF65-F5344CB8AC3E}">
        <p14:creationId xmlns:p14="http://schemas.microsoft.com/office/powerpoint/2010/main" val="39346531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RELAY MODULE </a:t>
            </a:r>
            <a:r>
              <a:rPr lang="en-US" dirty="0"/>
              <a:t>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b="1" dirty="0" smtClean="0"/>
              <a:t>Introduction:</a:t>
            </a:r>
          </a:p>
          <a:p>
            <a:pPr marL="114300" indent="0">
              <a:buNone/>
            </a:pPr>
            <a:r>
              <a:rPr lang="en-US" sz="1600" b="1" dirty="0"/>
              <a:t>There are only four main parts in a relay:</a:t>
            </a:r>
          </a:p>
          <a:p>
            <a:pPr lvl="1"/>
            <a:r>
              <a:rPr lang="en-US" sz="1800" b="1" dirty="0" smtClean="0"/>
              <a:t>Electromagnet</a:t>
            </a:r>
            <a:endParaRPr lang="en-US" sz="1800" b="1" dirty="0"/>
          </a:p>
          <a:p>
            <a:pPr lvl="1"/>
            <a:r>
              <a:rPr lang="en-US" sz="1800" b="1" dirty="0" smtClean="0"/>
              <a:t>Movable </a:t>
            </a:r>
            <a:r>
              <a:rPr lang="en-US" sz="1800" b="1" dirty="0"/>
              <a:t>Armature</a:t>
            </a:r>
          </a:p>
          <a:p>
            <a:pPr lvl="1"/>
            <a:r>
              <a:rPr lang="en-US" sz="1800" b="1" dirty="0" smtClean="0"/>
              <a:t>Switch </a:t>
            </a:r>
            <a:r>
              <a:rPr lang="en-US" sz="1800" b="1" dirty="0"/>
              <a:t>point contacts</a:t>
            </a:r>
          </a:p>
          <a:p>
            <a:pPr lvl="1"/>
            <a:r>
              <a:rPr lang="en-US" sz="1800" b="1" dirty="0" smtClean="0"/>
              <a:t>Spring</a:t>
            </a:r>
            <a:endParaRPr lang="en-US" sz="1800" b="1" dirty="0"/>
          </a:p>
          <a:p>
            <a:pPr marL="114300" indent="0">
              <a:buNone/>
            </a:pPr>
            <a:r>
              <a:rPr lang="en-US" sz="1800" b="1" dirty="0"/>
              <a:t>An iron core is surrounded by a control coil. </a:t>
            </a:r>
            <a:r>
              <a:rPr lang="en-US" sz="1800" b="1" dirty="0" smtClean="0"/>
              <a:t>When </a:t>
            </a:r>
            <a:r>
              <a:rPr lang="en-US" sz="1800" b="1" dirty="0"/>
              <a:t>current starts flowing through the control coil, the electromagnet starts energizing and thus intensifies the magnetic field. Thus the </a:t>
            </a:r>
            <a:r>
              <a:rPr lang="en-US" sz="1800" b="1" dirty="0" smtClean="0"/>
              <a:t>contact </a:t>
            </a:r>
            <a:r>
              <a:rPr lang="en-US" sz="1800" b="1" dirty="0"/>
              <a:t>arm starts to be attracted to the </a:t>
            </a:r>
            <a:r>
              <a:rPr lang="en-US" sz="1800" b="1" dirty="0" smtClean="0"/>
              <a:t>fixed </a:t>
            </a:r>
            <a:r>
              <a:rPr lang="en-US" sz="1800" b="1" dirty="0"/>
              <a:t>arm and thus closes the contacts causing a short circuit for the power to the load. On the other hand, if the relay was already </a:t>
            </a:r>
            <a:r>
              <a:rPr lang="en-US" sz="1800" b="1" dirty="0" smtClean="0"/>
              <a:t>de-energized </a:t>
            </a:r>
            <a:r>
              <a:rPr lang="en-US" sz="1800" b="1" dirty="0"/>
              <a:t>when the contacts were closed, then the contact move oppositely and make an open circuit.</a:t>
            </a:r>
          </a:p>
          <a:p>
            <a:pPr marL="114300" indent="0">
              <a:buNone/>
            </a:pPr>
            <a:r>
              <a:rPr lang="en-US" sz="1800" b="1" dirty="0"/>
              <a:t>As soon as the coil current is off, the movable armature will be returned by a force back to its initial position. This force will be almost equal to half the strength of the magnetic force. This force is mainly provided by two factors, spring and gravity.</a:t>
            </a:r>
          </a:p>
          <a:p>
            <a:endParaRPr lang="en-US" b="1" dirty="0" smtClean="0"/>
          </a:p>
          <a:p>
            <a:pPr marL="114300" indent="0">
              <a:buNone/>
            </a:pPr>
            <a:endParaRPr lang="en-US" sz="1800" b="1" dirty="0"/>
          </a:p>
        </p:txBody>
      </p:sp>
    </p:spTree>
    <p:extLst>
      <p:ext uri="{BB962C8B-B14F-4D97-AF65-F5344CB8AC3E}">
        <p14:creationId xmlns:p14="http://schemas.microsoft.com/office/powerpoint/2010/main" val="11609869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RELAY MODULE WITH </a:t>
            </a:r>
            <a:r>
              <a:rPr lang="en-US" dirty="0"/>
              <a:t>NODEMCU</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6914" y="1676400"/>
            <a:ext cx="8230171"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3541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RELAY MODULE </a:t>
            </a:r>
            <a:r>
              <a:rPr lang="en-US" dirty="0"/>
              <a:t>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b="1" dirty="0"/>
              <a:t>Components Needed:</a:t>
            </a:r>
          </a:p>
          <a:p>
            <a:pPr lvl="1"/>
            <a:r>
              <a:rPr lang="en-US" b="1" dirty="0" err="1"/>
              <a:t>NodeMCU</a:t>
            </a:r>
            <a:endParaRPr lang="en-US" b="1" dirty="0"/>
          </a:p>
          <a:p>
            <a:pPr lvl="1"/>
            <a:r>
              <a:rPr lang="en-US" b="1" dirty="0" smtClean="0"/>
              <a:t>2-channel Relay Module</a:t>
            </a:r>
            <a:endParaRPr lang="en-US" b="1" dirty="0"/>
          </a:p>
          <a:p>
            <a:pPr lvl="1"/>
            <a:r>
              <a:rPr lang="en-US" b="1" dirty="0" err="1"/>
              <a:t>MicroUSB</a:t>
            </a:r>
            <a:r>
              <a:rPr lang="en-US" b="1" dirty="0"/>
              <a:t> Cable</a:t>
            </a:r>
          </a:p>
          <a:p>
            <a:pPr lvl="1"/>
            <a:r>
              <a:rPr lang="en-US" b="1" dirty="0" smtClean="0"/>
              <a:t>Breadboard/Jumper Wires </a:t>
            </a:r>
            <a:endParaRPr lang="en-US" b="1" dirty="0"/>
          </a:p>
          <a:p>
            <a:r>
              <a:rPr lang="en-US" b="1" dirty="0"/>
              <a:t>Connections</a:t>
            </a:r>
            <a:r>
              <a:rPr lang="en-US" b="1" dirty="0" smtClean="0"/>
              <a:t>:</a:t>
            </a:r>
          </a:p>
          <a:p>
            <a:pPr lvl="1"/>
            <a:r>
              <a:rPr lang="en-US" b="1" dirty="0" smtClean="0"/>
              <a:t>GND and VCC pins of </a:t>
            </a:r>
            <a:r>
              <a:rPr lang="en-US" b="1" dirty="0"/>
              <a:t>the Relay module </a:t>
            </a:r>
            <a:r>
              <a:rPr lang="en-US" b="1" dirty="0" smtClean="0"/>
              <a:t>are </a:t>
            </a:r>
            <a:r>
              <a:rPr lang="en-US" b="1" dirty="0"/>
              <a:t>connected to </a:t>
            </a:r>
            <a:r>
              <a:rPr lang="en-US" b="1" dirty="0" smtClean="0"/>
              <a:t>GND and </a:t>
            </a:r>
            <a:r>
              <a:rPr lang="en-US" b="1" dirty="0"/>
              <a:t>VU(or </a:t>
            </a:r>
            <a:r>
              <a:rPr lang="en-US" b="1" dirty="0" smtClean="0"/>
              <a:t>VIN)</a:t>
            </a:r>
            <a:r>
              <a:rPr lang="en-US" b="1" dirty="0"/>
              <a:t> </a:t>
            </a:r>
            <a:r>
              <a:rPr lang="en-US" b="1" dirty="0" smtClean="0"/>
              <a:t>of </a:t>
            </a:r>
            <a:r>
              <a:rPr lang="en-US" b="1" dirty="0"/>
              <a:t>the </a:t>
            </a:r>
            <a:r>
              <a:rPr lang="en-US" b="1" dirty="0" err="1" smtClean="0"/>
              <a:t>NodeMCU</a:t>
            </a:r>
            <a:r>
              <a:rPr lang="en-US" b="1" dirty="0" smtClean="0"/>
              <a:t> respectively.</a:t>
            </a:r>
            <a:endParaRPr lang="en-US" b="1" dirty="0"/>
          </a:p>
          <a:p>
            <a:pPr lvl="1"/>
            <a:r>
              <a:rPr lang="en-US" b="1" dirty="0" smtClean="0"/>
              <a:t>IN1 and IN2 pins </a:t>
            </a:r>
            <a:r>
              <a:rPr lang="en-US" b="1" dirty="0"/>
              <a:t>of the Relay module is connected to D4 </a:t>
            </a:r>
            <a:r>
              <a:rPr lang="en-US" b="1" dirty="0" smtClean="0"/>
              <a:t>and D5 pin </a:t>
            </a:r>
            <a:r>
              <a:rPr lang="en-US" b="1" dirty="0"/>
              <a:t>of the </a:t>
            </a:r>
            <a:r>
              <a:rPr lang="en-US" b="1" dirty="0" err="1" smtClean="0"/>
              <a:t>NodeMCU</a:t>
            </a:r>
            <a:r>
              <a:rPr lang="en-US" b="1" dirty="0" smtClean="0"/>
              <a:t> respectively.</a:t>
            </a:r>
          </a:p>
          <a:p>
            <a:pPr lvl="1"/>
            <a:r>
              <a:rPr lang="en-US" b="1" dirty="0" smtClean="0"/>
              <a:t>The other ground of the Relay Module should also be connected to a GND pin on the </a:t>
            </a:r>
            <a:r>
              <a:rPr lang="en-US" b="1" dirty="0" err="1" smtClean="0"/>
              <a:t>NodeMCU</a:t>
            </a:r>
            <a:r>
              <a:rPr lang="en-US" b="1" dirty="0" smtClean="0"/>
              <a:t>.</a:t>
            </a:r>
          </a:p>
          <a:p>
            <a:pPr marL="411480" lvl="1" indent="0" algn="ctr">
              <a:buNone/>
            </a:pPr>
            <a:endParaRPr lang="en-US" b="1" dirty="0"/>
          </a:p>
          <a:p>
            <a:pPr marL="411480" lvl="1" indent="0" algn="ctr">
              <a:buNone/>
            </a:pPr>
            <a:r>
              <a:rPr lang="en-US" b="1" dirty="0"/>
              <a:t>(It is recommended to do the connections after code uploading)</a:t>
            </a:r>
          </a:p>
          <a:p>
            <a:pPr lvl="1"/>
            <a:endParaRPr lang="en-US" b="1" dirty="0" smtClean="0"/>
          </a:p>
        </p:txBody>
      </p:sp>
    </p:spTree>
    <p:extLst>
      <p:ext uri="{BB962C8B-B14F-4D97-AF65-F5344CB8AC3E}">
        <p14:creationId xmlns:p14="http://schemas.microsoft.com/office/powerpoint/2010/main" val="3499884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Relay module </a:t>
            </a:r>
            <a:r>
              <a:rPr lang="en-US" dirty="0"/>
              <a:t>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1800" b="1" dirty="0"/>
              <a:t>Upload the following code into the </a:t>
            </a:r>
            <a:r>
              <a:rPr lang="en-US" sz="1800" b="1" dirty="0" err="1"/>
              <a:t>NodeMCU</a:t>
            </a:r>
            <a:r>
              <a:rPr lang="en-US" sz="1800" b="1" dirty="0"/>
              <a:t> using </a:t>
            </a:r>
            <a:r>
              <a:rPr lang="en-US" sz="1800" b="1" dirty="0" err="1"/>
              <a:t>Arduino</a:t>
            </a:r>
            <a:r>
              <a:rPr lang="en-US" sz="1800" b="1" dirty="0"/>
              <a:t> </a:t>
            </a:r>
            <a:r>
              <a:rPr lang="en-US" sz="1800" b="1" dirty="0" smtClean="0"/>
              <a:t>IDE</a:t>
            </a:r>
            <a:endParaRPr lang="en-US" sz="1800" b="1" dirty="0"/>
          </a:p>
          <a:p>
            <a:pPr marL="114300" indent="0">
              <a:buNone/>
            </a:pPr>
            <a:endParaRPr lang="en-US" b="1" dirty="0"/>
          </a:p>
          <a:p>
            <a:endParaRPr lang="en-US" b="1" dirty="0" smtClean="0"/>
          </a:p>
          <a:p>
            <a:pPr marL="114300" indent="0">
              <a:buNone/>
            </a:pPr>
            <a:endParaRPr lang="en-US"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942609"/>
            <a:ext cx="4191000" cy="4843944"/>
          </a:xfrm>
          <a:prstGeom prst="rect">
            <a:avLst/>
          </a:prstGeom>
        </p:spPr>
      </p:pic>
    </p:spTree>
    <p:extLst>
      <p:ext uri="{BB962C8B-B14F-4D97-AF65-F5344CB8AC3E}">
        <p14:creationId xmlns:p14="http://schemas.microsoft.com/office/powerpoint/2010/main" val="1955724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NodeMCU</a:t>
            </a:r>
            <a:r>
              <a:rPr lang="en-US" dirty="0"/>
              <a:t> </a:t>
            </a:r>
            <a:r>
              <a:rPr lang="en-US" dirty="0" smtClean="0"/>
              <a:t>Installation ON ARDUINO IDE</a:t>
            </a:r>
            <a:endParaRPr lang="en-US" dirty="0"/>
          </a:p>
        </p:txBody>
      </p:sp>
      <p:sp>
        <p:nvSpPr>
          <p:cNvPr id="3" name="Content Placeholder 2"/>
          <p:cNvSpPr>
            <a:spLocks noGrp="1"/>
          </p:cNvSpPr>
          <p:nvPr>
            <p:ph idx="1"/>
          </p:nvPr>
        </p:nvSpPr>
        <p:spPr>
          <a:xfrm>
            <a:off x="0" y="1600200"/>
            <a:ext cx="9144000" cy="5181600"/>
          </a:xfrm>
        </p:spPr>
        <p:txBody>
          <a:bodyPr/>
          <a:lstStyle/>
          <a:p>
            <a:r>
              <a:rPr lang="en-US" sz="1800" b="1" dirty="0" smtClean="0"/>
              <a:t>Write "http</a:t>
            </a:r>
            <a:r>
              <a:rPr lang="en-US" sz="1800" b="1" dirty="0"/>
              <a:t>://arduino.esp8266.com/stable/package_esp8266com_index.json" into Additional Board Manager URLs field. </a:t>
            </a:r>
            <a:endParaRPr lang="en-US" sz="1800" b="1" dirty="0" smtClean="0"/>
          </a:p>
          <a:p>
            <a:pPr marL="11430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09799"/>
            <a:ext cx="8458200" cy="4537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87441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Relay module </a:t>
            </a:r>
            <a:r>
              <a:rPr lang="en-US" dirty="0"/>
              <a:t>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2800" b="1" dirty="0"/>
              <a:t>Code Explanation:</a:t>
            </a:r>
            <a:endParaRPr lang="en-US" sz="2800" dirty="0" smtClean="0"/>
          </a:p>
          <a:p>
            <a:pPr lvl="1"/>
            <a:r>
              <a:rPr lang="en-US" sz="1800" b="1" dirty="0" smtClean="0"/>
              <a:t>Firstly </a:t>
            </a:r>
            <a:r>
              <a:rPr lang="en-US" sz="1800" b="1" dirty="0"/>
              <a:t>pin D5 and D6 are defined as Relay1Pin and Relay2Pin which will energize the coil of 1st and 2nd Relay respectively.</a:t>
            </a:r>
          </a:p>
          <a:p>
            <a:pPr lvl="1"/>
            <a:r>
              <a:rPr lang="en-US" sz="1800" b="1" dirty="0"/>
              <a:t>T</a:t>
            </a:r>
            <a:r>
              <a:rPr lang="en-US" sz="1800" b="1" dirty="0" smtClean="0"/>
              <a:t>hen</a:t>
            </a:r>
            <a:r>
              <a:rPr lang="en-US" sz="1800" b="1" dirty="0"/>
              <a:t>, in the void setup() function, the pin modes of Relay1Pin and Relay2Pin is set to OUTPUT.</a:t>
            </a:r>
          </a:p>
          <a:p>
            <a:pPr lvl="1"/>
            <a:r>
              <a:rPr lang="en-US" sz="1800" b="1" dirty="0" smtClean="0"/>
              <a:t>Finally</a:t>
            </a:r>
            <a:r>
              <a:rPr lang="en-US" sz="1800" b="1" dirty="0"/>
              <a:t>, in the void loop () function, the Relay1Pin and Relay2Pin is set to HIGH and LOW on 1 second interval respectively. </a:t>
            </a:r>
          </a:p>
          <a:p>
            <a:pPr lvl="0">
              <a:buClr>
                <a:srgbClr val="93A299"/>
              </a:buClr>
            </a:pPr>
            <a:r>
              <a:rPr lang="en-US" sz="2800" b="1" dirty="0" smtClean="0">
                <a:solidFill>
                  <a:srgbClr val="564B3C"/>
                </a:solidFill>
              </a:rPr>
              <a:t>Result:</a:t>
            </a:r>
          </a:p>
          <a:p>
            <a:pPr marL="114300" lvl="0" indent="0">
              <a:buClr>
                <a:srgbClr val="93A299"/>
              </a:buClr>
              <a:buNone/>
            </a:pPr>
            <a:r>
              <a:rPr lang="en-US" sz="1800" b="1" dirty="0">
                <a:solidFill>
                  <a:srgbClr val="564B3C"/>
                </a:solidFill>
              </a:rPr>
              <a:t>After the code is uploaded </a:t>
            </a:r>
            <a:r>
              <a:rPr lang="en-US" sz="1800" b="1" dirty="0" smtClean="0">
                <a:solidFill>
                  <a:srgbClr val="564B3C"/>
                </a:solidFill>
              </a:rPr>
              <a:t>and all </a:t>
            </a:r>
            <a:r>
              <a:rPr lang="en-US" sz="1800" b="1" dirty="0">
                <a:solidFill>
                  <a:srgbClr val="564B3C"/>
                </a:solidFill>
              </a:rPr>
              <a:t>the connections are done, the first and then the second relay will turn on and off at one second interval.</a:t>
            </a:r>
            <a:endParaRPr lang="en-US" sz="1800" b="1" dirty="0"/>
          </a:p>
        </p:txBody>
      </p:sp>
    </p:spTree>
    <p:extLst>
      <p:ext uri="{BB962C8B-B14F-4D97-AF65-F5344CB8AC3E}">
        <p14:creationId xmlns:p14="http://schemas.microsoft.com/office/powerpoint/2010/main" val="5284519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MQ-2 gas sensor WITH NODEMCU</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6722"/>
          <a:stretch/>
        </p:blipFill>
        <p:spPr>
          <a:xfrm>
            <a:off x="1371600" y="1600200"/>
            <a:ext cx="6477000" cy="5195772"/>
          </a:xfrm>
        </p:spPr>
      </p:pic>
    </p:spTree>
    <p:extLst>
      <p:ext uri="{BB962C8B-B14F-4D97-AF65-F5344CB8AC3E}">
        <p14:creationId xmlns:p14="http://schemas.microsoft.com/office/powerpoint/2010/main" val="5844001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MQ-2 Gas </a:t>
            </a:r>
            <a:r>
              <a:rPr lang="en-US" dirty="0"/>
              <a:t>SENSOR 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2800" b="1" dirty="0" smtClean="0"/>
              <a:t>Introduction:</a:t>
            </a:r>
          </a:p>
          <a:p>
            <a:pPr marL="114300" indent="0">
              <a:buNone/>
            </a:pPr>
            <a:r>
              <a:rPr lang="en-US" sz="2000" b="1" dirty="0"/>
              <a:t>The Gas Sensor (MQ2) module is useful for gas leakage detection (home and industry). It is suitable for detecting H2, LPG, CH4, CO, Alcohol, Smoke or Propane. Due to its high sensitivity and fast response time, measurement can be taken as soon as possible. The sensitivity of the sensor can be adjusted by potentiometer. The sensor is actually enclosed in two layers of fine stainless steel mesh called Anti-explosion network. It ensures that heater element inside the sensor will not cause an explosion, as we are sensing flammable gases.</a:t>
            </a:r>
            <a:endParaRPr lang="en-US" b="1" dirty="0" smtClean="0"/>
          </a:p>
          <a:p>
            <a:pPr marL="114300" indent="0">
              <a:buNone/>
            </a:pPr>
            <a:endParaRPr lang="en-US" sz="1800" b="1"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362200" y="4572000"/>
            <a:ext cx="4267200" cy="2209800"/>
          </a:xfrm>
          <a:prstGeom prst="rect">
            <a:avLst/>
          </a:prstGeom>
        </p:spPr>
      </p:pic>
    </p:spTree>
    <p:extLst>
      <p:ext uri="{BB962C8B-B14F-4D97-AF65-F5344CB8AC3E}">
        <p14:creationId xmlns:p14="http://schemas.microsoft.com/office/powerpoint/2010/main" val="41941588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Mq-2 gas Sensor </a:t>
            </a:r>
            <a:r>
              <a:rPr lang="en-US" dirty="0"/>
              <a:t>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b="1" dirty="0"/>
              <a:t>Components Needed:</a:t>
            </a:r>
          </a:p>
          <a:p>
            <a:pPr lvl="1"/>
            <a:r>
              <a:rPr lang="en-US" b="1" dirty="0" err="1"/>
              <a:t>NodeMCU</a:t>
            </a:r>
            <a:endParaRPr lang="en-US" b="1" dirty="0"/>
          </a:p>
          <a:p>
            <a:pPr lvl="1"/>
            <a:r>
              <a:rPr lang="en-US" b="1" dirty="0" smtClean="0"/>
              <a:t>MQ-2 Gas Sensor</a:t>
            </a:r>
          </a:p>
          <a:p>
            <a:pPr lvl="1"/>
            <a:r>
              <a:rPr lang="en-US" b="1" dirty="0" err="1" smtClean="0"/>
              <a:t>Piezo</a:t>
            </a:r>
            <a:r>
              <a:rPr lang="en-US" b="1" dirty="0" smtClean="0"/>
              <a:t> Buzzer</a:t>
            </a:r>
            <a:endParaRPr lang="en-US" b="1" dirty="0"/>
          </a:p>
          <a:p>
            <a:pPr lvl="1"/>
            <a:r>
              <a:rPr lang="en-US" b="1" dirty="0" err="1"/>
              <a:t>MicroUSB</a:t>
            </a:r>
            <a:r>
              <a:rPr lang="en-US" b="1" dirty="0"/>
              <a:t> Cable</a:t>
            </a:r>
          </a:p>
          <a:p>
            <a:pPr lvl="1"/>
            <a:r>
              <a:rPr lang="en-US" b="1" dirty="0" smtClean="0"/>
              <a:t>Breadboard/Jumper Wires </a:t>
            </a:r>
            <a:endParaRPr lang="en-US" b="1" dirty="0"/>
          </a:p>
          <a:p>
            <a:r>
              <a:rPr lang="en-US" b="1" dirty="0"/>
              <a:t>Connections</a:t>
            </a:r>
            <a:r>
              <a:rPr lang="en-US" b="1" dirty="0" smtClean="0"/>
              <a:t>:</a:t>
            </a:r>
          </a:p>
          <a:p>
            <a:pPr lvl="1"/>
            <a:r>
              <a:rPr lang="en-US" b="1" dirty="0" smtClean="0"/>
              <a:t>VCC </a:t>
            </a:r>
            <a:r>
              <a:rPr lang="en-US" b="1" dirty="0"/>
              <a:t>pin of MQ-2 is connected to 3V pin of </a:t>
            </a:r>
            <a:r>
              <a:rPr lang="en-US" b="1" dirty="0" err="1"/>
              <a:t>NodeMCU</a:t>
            </a:r>
            <a:r>
              <a:rPr lang="en-US" b="1" dirty="0"/>
              <a:t>.</a:t>
            </a:r>
          </a:p>
          <a:p>
            <a:pPr lvl="1"/>
            <a:r>
              <a:rPr lang="en-US" b="1" dirty="0" smtClean="0"/>
              <a:t>GND </a:t>
            </a:r>
            <a:r>
              <a:rPr lang="en-US" b="1" dirty="0"/>
              <a:t>pin of MQ-2 is connected to GND pin of </a:t>
            </a:r>
            <a:r>
              <a:rPr lang="en-US" b="1" dirty="0" err="1"/>
              <a:t>NodeMCU</a:t>
            </a:r>
            <a:r>
              <a:rPr lang="en-US" b="1" dirty="0"/>
              <a:t>.</a:t>
            </a:r>
          </a:p>
          <a:p>
            <a:pPr lvl="1"/>
            <a:r>
              <a:rPr lang="en-US" b="1" dirty="0" smtClean="0"/>
              <a:t>A0 </a:t>
            </a:r>
            <a:r>
              <a:rPr lang="en-US" b="1" dirty="0"/>
              <a:t>pin of MQ-2 is connected to A0 pin of </a:t>
            </a:r>
            <a:r>
              <a:rPr lang="en-US" b="1" dirty="0" err="1"/>
              <a:t>NodeMCU</a:t>
            </a:r>
            <a:r>
              <a:rPr lang="en-US" b="1" dirty="0"/>
              <a:t>.</a:t>
            </a:r>
          </a:p>
          <a:p>
            <a:pPr lvl="1"/>
            <a:r>
              <a:rPr lang="en-US" b="1" dirty="0" smtClean="0"/>
              <a:t>Positive </a:t>
            </a:r>
            <a:r>
              <a:rPr lang="en-US" b="1" dirty="0"/>
              <a:t>(+) pin of Buzzer is connected to D2 pin of </a:t>
            </a:r>
            <a:r>
              <a:rPr lang="en-US" b="1" dirty="0" err="1"/>
              <a:t>NodeMCU</a:t>
            </a:r>
            <a:r>
              <a:rPr lang="en-US" b="1" dirty="0"/>
              <a:t>.</a:t>
            </a:r>
          </a:p>
          <a:p>
            <a:pPr lvl="1"/>
            <a:r>
              <a:rPr lang="en-US" b="1" dirty="0" smtClean="0"/>
              <a:t>GND </a:t>
            </a:r>
            <a:r>
              <a:rPr lang="en-US" b="1" dirty="0"/>
              <a:t>(-)pin of Buzzer is connected to GND pin of </a:t>
            </a:r>
            <a:r>
              <a:rPr lang="en-US" b="1" dirty="0" err="1"/>
              <a:t>NodeMCU</a:t>
            </a:r>
            <a:r>
              <a:rPr lang="en-US" b="1" dirty="0"/>
              <a:t>.</a:t>
            </a:r>
          </a:p>
          <a:p>
            <a:pPr marL="411480" lvl="1" indent="0" algn="ctr">
              <a:buNone/>
            </a:pPr>
            <a:endParaRPr lang="en-US" b="1" dirty="0" smtClean="0"/>
          </a:p>
          <a:p>
            <a:pPr marL="411480" lvl="1" indent="0" algn="ctr">
              <a:buNone/>
            </a:pPr>
            <a:r>
              <a:rPr lang="en-US" b="1" dirty="0"/>
              <a:t>(It is recommended to do the connections after code uploading)</a:t>
            </a:r>
            <a:endParaRPr lang="en-US" b="1" dirty="0" smtClean="0"/>
          </a:p>
        </p:txBody>
      </p:sp>
    </p:spTree>
    <p:extLst>
      <p:ext uri="{BB962C8B-B14F-4D97-AF65-F5344CB8AC3E}">
        <p14:creationId xmlns:p14="http://schemas.microsoft.com/office/powerpoint/2010/main" val="28163071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Mq-2 gas sensor </a:t>
            </a:r>
            <a:r>
              <a:rPr lang="en-US" dirty="0"/>
              <a:t>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1600" b="1" dirty="0"/>
              <a:t>Upload the following code into the </a:t>
            </a:r>
            <a:r>
              <a:rPr lang="en-US" sz="1600" b="1" dirty="0" err="1"/>
              <a:t>NodeMCU</a:t>
            </a:r>
            <a:r>
              <a:rPr lang="en-US" sz="1600" b="1" dirty="0"/>
              <a:t> using </a:t>
            </a:r>
            <a:r>
              <a:rPr lang="en-US" sz="1600" b="1" dirty="0" err="1"/>
              <a:t>Arduino</a:t>
            </a:r>
            <a:r>
              <a:rPr lang="en-US" sz="1600" b="1" dirty="0"/>
              <a:t> </a:t>
            </a:r>
            <a:r>
              <a:rPr lang="en-US" sz="1600" b="1" dirty="0" smtClean="0"/>
              <a:t>IDE</a:t>
            </a:r>
            <a:endParaRPr lang="en-US" sz="1600" b="1" dirty="0"/>
          </a:p>
          <a:p>
            <a:pPr marL="114300" indent="0">
              <a:buNone/>
            </a:pPr>
            <a:endParaRPr lang="en-US" b="1" dirty="0"/>
          </a:p>
          <a:p>
            <a:endParaRPr lang="en-US" b="1" dirty="0" smtClean="0"/>
          </a:p>
          <a:p>
            <a:pPr marL="114300" indent="0">
              <a:buNone/>
            </a:pPr>
            <a:endParaRPr lang="en-US" sz="1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981200"/>
            <a:ext cx="6239935" cy="4191000"/>
          </a:xfrm>
          <a:prstGeom prst="rect">
            <a:avLst/>
          </a:prstGeom>
        </p:spPr>
      </p:pic>
    </p:spTree>
    <p:extLst>
      <p:ext uri="{BB962C8B-B14F-4D97-AF65-F5344CB8AC3E}">
        <p14:creationId xmlns:p14="http://schemas.microsoft.com/office/powerpoint/2010/main" val="16652155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Mq-2 gas sensor </a:t>
            </a:r>
            <a:r>
              <a:rPr lang="en-US" dirty="0"/>
              <a:t>WITH NODEMCU</a:t>
            </a:r>
          </a:p>
        </p:txBody>
      </p:sp>
      <p:sp>
        <p:nvSpPr>
          <p:cNvPr id="3" name="Content Placeholder 2"/>
          <p:cNvSpPr>
            <a:spLocks noGrp="1"/>
          </p:cNvSpPr>
          <p:nvPr>
            <p:ph idx="1"/>
          </p:nvPr>
        </p:nvSpPr>
        <p:spPr>
          <a:xfrm>
            <a:off x="10886" y="1600200"/>
            <a:ext cx="9133114" cy="5562600"/>
          </a:xfrm>
        </p:spPr>
        <p:txBody>
          <a:bodyPr>
            <a:normAutofit fontScale="92500" lnSpcReduction="10000"/>
          </a:bodyPr>
          <a:lstStyle/>
          <a:p>
            <a:r>
              <a:rPr lang="en-US" sz="2200" b="1" dirty="0"/>
              <a:t>Code Explanation:</a:t>
            </a:r>
            <a:endParaRPr lang="en-US" sz="2200" dirty="0" smtClean="0"/>
          </a:p>
          <a:p>
            <a:pPr lvl="1"/>
            <a:r>
              <a:rPr lang="en-US" sz="1600" b="1" dirty="0" smtClean="0"/>
              <a:t>Firstly</a:t>
            </a:r>
            <a:r>
              <a:rPr lang="en-US" sz="1600" b="1" dirty="0"/>
              <a:t>, the pin D2 of the </a:t>
            </a:r>
            <a:r>
              <a:rPr lang="en-US" sz="1600" b="1" dirty="0" err="1"/>
              <a:t>NodeMCU</a:t>
            </a:r>
            <a:r>
              <a:rPr lang="en-US" sz="1600" b="1" dirty="0"/>
              <a:t> where the Positive (+) of the Buzzer is connected (called buzzer), and pin A0 of the </a:t>
            </a:r>
            <a:r>
              <a:rPr lang="en-US" sz="1600" b="1" dirty="0" err="1"/>
              <a:t>NodeMCU</a:t>
            </a:r>
            <a:r>
              <a:rPr lang="en-US" sz="1600" b="1" dirty="0"/>
              <a:t> where the A0 pin of the MQ-2 is connected (called smokeA0) are </a:t>
            </a:r>
            <a:r>
              <a:rPr lang="en-US" sz="1600" b="1" dirty="0" smtClean="0"/>
              <a:t>defined.</a:t>
            </a:r>
          </a:p>
          <a:p>
            <a:pPr lvl="1"/>
            <a:r>
              <a:rPr lang="en-US" sz="1600" b="1" dirty="0" smtClean="0"/>
              <a:t>Then </a:t>
            </a:r>
            <a:r>
              <a:rPr lang="en-US" sz="1600" b="1" dirty="0"/>
              <a:t>the value of sensor </a:t>
            </a:r>
            <a:r>
              <a:rPr lang="en-US" sz="1600" b="1" dirty="0" smtClean="0"/>
              <a:t>threshold “</a:t>
            </a:r>
            <a:r>
              <a:rPr lang="en-US" sz="1600" b="1" dirty="0" err="1"/>
              <a:t>sensorThres</a:t>
            </a:r>
            <a:r>
              <a:rPr lang="en-US" sz="1600" b="1" dirty="0"/>
              <a:t>” is defined. If the sensor’s output value (which is proportional to the amount of gas present around it) exceeds this value, the buzzer/alarm goes off. This must be set keeping in view the sensor’s output value in normal atmosphere.</a:t>
            </a:r>
          </a:p>
          <a:p>
            <a:pPr lvl="1"/>
            <a:r>
              <a:rPr lang="en-US" sz="1600" b="1" dirty="0" smtClean="0"/>
              <a:t>Then </a:t>
            </a:r>
            <a:r>
              <a:rPr lang="en-US" sz="1600" b="1" dirty="0"/>
              <a:t>in the &lt;void setup()&gt; the pin modes for the buzzer pin and the smokeA0 pin are set as output and input respectively. Besides this the serial communication between the PC and the </a:t>
            </a:r>
            <a:r>
              <a:rPr lang="en-US" sz="1600" b="1" dirty="0" err="1"/>
              <a:t>NodeMCU</a:t>
            </a:r>
            <a:r>
              <a:rPr lang="en-US" sz="1600" b="1" dirty="0"/>
              <a:t> is initialized at a baud rate of 9600 bits per second.</a:t>
            </a:r>
          </a:p>
          <a:p>
            <a:pPr lvl="1"/>
            <a:r>
              <a:rPr lang="en-US" sz="1600" b="1" dirty="0" smtClean="0"/>
              <a:t>In </a:t>
            </a:r>
            <a:r>
              <a:rPr lang="en-US" sz="1600" b="1" dirty="0"/>
              <a:t>the &lt;void loop()&gt; function, an integer variable </a:t>
            </a:r>
            <a:r>
              <a:rPr lang="en-US" sz="1600" b="1" dirty="0" err="1"/>
              <a:t>analogSensor</a:t>
            </a:r>
            <a:r>
              <a:rPr lang="en-US" sz="1600" b="1" dirty="0"/>
              <a:t> is defined in which the value analogously sensed from the MQ-2 (A0) will be saved. Then, this value is printed on the Serial monitor. </a:t>
            </a:r>
          </a:p>
          <a:p>
            <a:pPr lvl="1"/>
            <a:r>
              <a:rPr lang="en-US" sz="1600" b="1" dirty="0" smtClean="0"/>
              <a:t>Afterwards </a:t>
            </a:r>
            <a:r>
              <a:rPr lang="en-US" sz="1600" b="1" dirty="0"/>
              <a:t>there is an if statement which defines that the buzzer sets off if the </a:t>
            </a:r>
            <a:r>
              <a:rPr lang="en-US" sz="1600" b="1" dirty="0" err="1"/>
              <a:t>analogSensor</a:t>
            </a:r>
            <a:r>
              <a:rPr lang="en-US" sz="1600" b="1" dirty="0"/>
              <a:t> value read from the MQ-2 is greater than the threshold “</a:t>
            </a:r>
            <a:r>
              <a:rPr lang="en-US" sz="1600" b="1" dirty="0" err="1"/>
              <a:t>sensorthres</a:t>
            </a:r>
            <a:r>
              <a:rPr lang="en-US" sz="1600" b="1" dirty="0"/>
              <a:t>”.The tone function operating the buzzer takes two arguments: but can take three: First is the Pin number, second is the Frequency - this is in hertz (cycles per second) which determines the pitch of the noise made and third is the Duration - how long the tone plays.</a:t>
            </a:r>
          </a:p>
          <a:p>
            <a:pPr lvl="0">
              <a:buClr>
                <a:srgbClr val="93A299"/>
              </a:buClr>
            </a:pPr>
            <a:r>
              <a:rPr lang="en-US" sz="2200" b="1" dirty="0" smtClean="0">
                <a:solidFill>
                  <a:srgbClr val="564B3C"/>
                </a:solidFill>
              </a:rPr>
              <a:t>Result:</a:t>
            </a:r>
          </a:p>
          <a:p>
            <a:pPr marL="114300" lvl="0" indent="0">
              <a:buClr>
                <a:srgbClr val="93A299"/>
              </a:buClr>
              <a:buNone/>
            </a:pPr>
            <a:r>
              <a:rPr lang="en-US" sz="1500" b="1" dirty="0">
                <a:solidFill>
                  <a:srgbClr val="564B3C"/>
                </a:solidFill>
              </a:rPr>
              <a:t>After the code is uploaded </a:t>
            </a:r>
            <a:r>
              <a:rPr lang="en-US" sz="1500" b="1" dirty="0" smtClean="0">
                <a:solidFill>
                  <a:srgbClr val="564B3C"/>
                </a:solidFill>
              </a:rPr>
              <a:t>and all </a:t>
            </a:r>
            <a:r>
              <a:rPr lang="en-US" sz="1500" b="1" dirty="0">
                <a:solidFill>
                  <a:srgbClr val="564B3C"/>
                </a:solidFill>
              </a:rPr>
              <a:t>the connections are done, </a:t>
            </a:r>
            <a:r>
              <a:rPr lang="en-US" sz="1500" b="1" dirty="0" smtClean="0">
                <a:solidFill>
                  <a:srgbClr val="564B3C"/>
                </a:solidFill>
              </a:rPr>
              <a:t>the </a:t>
            </a:r>
            <a:r>
              <a:rPr lang="en-US" sz="1500" b="1" dirty="0">
                <a:solidFill>
                  <a:srgbClr val="564B3C"/>
                </a:solidFill>
              </a:rPr>
              <a:t>buzzer should make noise when a flammable gas (or a gas from the list) is detected.</a:t>
            </a:r>
            <a:endParaRPr lang="en-US" sz="1500" b="1" dirty="0"/>
          </a:p>
        </p:txBody>
      </p:sp>
    </p:spTree>
    <p:extLst>
      <p:ext uri="{BB962C8B-B14F-4D97-AF65-F5344CB8AC3E}">
        <p14:creationId xmlns:p14="http://schemas.microsoft.com/office/powerpoint/2010/main" val="29627249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PIEZO BUZZER WITH NODEMCU</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7488"/>
          <a:stretch/>
        </p:blipFill>
        <p:spPr>
          <a:xfrm>
            <a:off x="2438400" y="1676400"/>
            <a:ext cx="3886200" cy="5065939"/>
          </a:xfrm>
        </p:spPr>
      </p:pic>
    </p:spTree>
    <p:extLst>
      <p:ext uri="{BB962C8B-B14F-4D97-AF65-F5344CB8AC3E}">
        <p14:creationId xmlns:p14="http://schemas.microsoft.com/office/powerpoint/2010/main" val="35630798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PIEZO BUZZER WITH </a:t>
            </a:r>
            <a:r>
              <a:rPr lang="en-US" dirty="0"/>
              <a:t>NODEMCU</a:t>
            </a:r>
          </a:p>
        </p:txBody>
      </p:sp>
      <p:sp>
        <p:nvSpPr>
          <p:cNvPr id="3" name="Content Placeholder 2"/>
          <p:cNvSpPr>
            <a:spLocks noGrp="1"/>
          </p:cNvSpPr>
          <p:nvPr>
            <p:ph idx="1"/>
          </p:nvPr>
        </p:nvSpPr>
        <p:spPr>
          <a:xfrm>
            <a:off x="10886" y="1600200"/>
            <a:ext cx="9133114" cy="5562600"/>
          </a:xfrm>
        </p:spPr>
        <p:txBody>
          <a:bodyPr>
            <a:normAutofit/>
          </a:bodyPr>
          <a:lstStyle/>
          <a:p>
            <a:r>
              <a:rPr lang="en-US" sz="2800" b="1" dirty="0" smtClean="0"/>
              <a:t>Introduction:</a:t>
            </a:r>
          </a:p>
          <a:p>
            <a:pPr marL="114300" indent="0">
              <a:buNone/>
            </a:pPr>
            <a:r>
              <a:rPr lang="en-US" sz="2000" b="1" dirty="0"/>
              <a:t>The </a:t>
            </a:r>
            <a:r>
              <a:rPr lang="en-US" sz="2000" b="1" dirty="0" err="1"/>
              <a:t>piezo</a:t>
            </a:r>
            <a:r>
              <a:rPr lang="en-US" sz="2000" b="1" dirty="0"/>
              <a:t> buzzer produces sound based on reverse of the piezoelectric effect. The generation of pressure variation or strain by the application of electric potential across a piezoelectric material is the underlying principle. </a:t>
            </a:r>
            <a:r>
              <a:rPr lang="en-US" sz="2000" b="1" dirty="0" smtClean="0"/>
              <a:t>These buzzers can be used alert a user of an event corresponding to a switching action, counter signal or sensor input. They are also used in alarm circuits.</a:t>
            </a:r>
          </a:p>
          <a:p>
            <a:pPr marL="114300" indent="0">
              <a:buNone/>
            </a:pPr>
            <a:r>
              <a:rPr lang="en-US" sz="2000" b="1" dirty="0" smtClean="0"/>
              <a:t> </a:t>
            </a:r>
          </a:p>
          <a:p>
            <a:pPr marL="114300" indent="0">
              <a:buNone/>
            </a:pPr>
            <a:r>
              <a:rPr lang="en-US" sz="2000" b="1" dirty="0" smtClean="0"/>
              <a:t>The buzzer produces a same noisy sound irrespective of the voltage variation applied to it. It consists of </a:t>
            </a:r>
            <a:r>
              <a:rPr lang="en-US" sz="2000" b="1" dirty="0" err="1" smtClean="0"/>
              <a:t>piezo</a:t>
            </a:r>
            <a:r>
              <a:rPr lang="en-US" sz="2000" b="1" dirty="0" smtClean="0"/>
              <a:t> crystals between two conductors. When a potential is applied across these crystals, they push on one conductor and pull on the other. This, push and pull action, results in a sound wave. Most buzzers produce sound in the range of 2 to 4 kHz.</a:t>
            </a:r>
            <a:endParaRPr lang="en-US" sz="1800" b="1" dirty="0"/>
          </a:p>
        </p:txBody>
      </p:sp>
    </p:spTree>
    <p:extLst>
      <p:ext uri="{BB962C8B-B14F-4D97-AF65-F5344CB8AC3E}">
        <p14:creationId xmlns:p14="http://schemas.microsoft.com/office/powerpoint/2010/main" val="5155519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Piezo</a:t>
            </a:r>
            <a:r>
              <a:rPr lang="en-US" dirty="0" smtClean="0"/>
              <a:t> buzzer WITH </a:t>
            </a:r>
            <a:r>
              <a:rPr lang="en-US" dirty="0"/>
              <a:t>NODEMCU</a:t>
            </a:r>
          </a:p>
        </p:txBody>
      </p:sp>
      <p:sp>
        <p:nvSpPr>
          <p:cNvPr id="3" name="Content Placeholder 2"/>
          <p:cNvSpPr>
            <a:spLocks noGrp="1"/>
          </p:cNvSpPr>
          <p:nvPr>
            <p:ph idx="1"/>
          </p:nvPr>
        </p:nvSpPr>
        <p:spPr>
          <a:xfrm>
            <a:off x="10886" y="1600200"/>
            <a:ext cx="9133114" cy="5562600"/>
          </a:xfrm>
        </p:spPr>
        <p:txBody>
          <a:bodyPr>
            <a:normAutofit/>
          </a:bodyPr>
          <a:lstStyle/>
          <a:p>
            <a:r>
              <a:rPr lang="en-US" b="1" dirty="0"/>
              <a:t>Components Needed:</a:t>
            </a:r>
          </a:p>
          <a:p>
            <a:pPr lvl="1"/>
            <a:r>
              <a:rPr lang="en-US" b="1" dirty="0" err="1" smtClean="0"/>
              <a:t>NodeMCU</a:t>
            </a:r>
            <a:endParaRPr lang="en-US" b="1" dirty="0" smtClean="0"/>
          </a:p>
          <a:p>
            <a:pPr lvl="1"/>
            <a:r>
              <a:rPr lang="en-US" b="1" dirty="0" err="1" smtClean="0"/>
              <a:t>Piezo</a:t>
            </a:r>
            <a:r>
              <a:rPr lang="en-US" b="1" dirty="0" smtClean="0"/>
              <a:t> Buzzer</a:t>
            </a:r>
            <a:endParaRPr lang="en-US" b="1" dirty="0"/>
          </a:p>
          <a:p>
            <a:pPr lvl="1"/>
            <a:r>
              <a:rPr lang="en-US" b="1" dirty="0" err="1"/>
              <a:t>MicroUSB</a:t>
            </a:r>
            <a:r>
              <a:rPr lang="en-US" b="1" dirty="0"/>
              <a:t> Cable</a:t>
            </a:r>
          </a:p>
          <a:p>
            <a:pPr lvl="1"/>
            <a:r>
              <a:rPr lang="en-US" b="1" dirty="0" smtClean="0"/>
              <a:t>Breadboard/Jumper Wires </a:t>
            </a:r>
            <a:endParaRPr lang="en-US" b="1" dirty="0"/>
          </a:p>
          <a:p>
            <a:r>
              <a:rPr lang="en-US" b="1" dirty="0"/>
              <a:t>Connections</a:t>
            </a:r>
            <a:r>
              <a:rPr lang="en-US" b="1" dirty="0" smtClean="0"/>
              <a:t>:</a:t>
            </a:r>
          </a:p>
          <a:p>
            <a:pPr lvl="1"/>
            <a:r>
              <a:rPr lang="en-US" b="1" dirty="0" smtClean="0"/>
              <a:t>Positive </a:t>
            </a:r>
            <a:r>
              <a:rPr lang="en-US" b="1" dirty="0"/>
              <a:t>(+) pin of Buzzer is connected to D2 pin of </a:t>
            </a:r>
            <a:r>
              <a:rPr lang="en-US" b="1" dirty="0" err="1"/>
              <a:t>NodeMCU</a:t>
            </a:r>
            <a:r>
              <a:rPr lang="en-US" b="1" dirty="0"/>
              <a:t>.</a:t>
            </a:r>
          </a:p>
          <a:p>
            <a:pPr lvl="1"/>
            <a:r>
              <a:rPr lang="en-US" b="1" dirty="0" smtClean="0"/>
              <a:t>GND </a:t>
            </a:r>
            <a:r>
              <a:rPr lang="en-US" b="1" dirty="0"/>
              <a:t>(-)pin of Buzzer is connected to GND pin of </a:t>
            </a:r>
            <a:r>
              <a:rPr lang="en-US" b="1" dirty="0" err="1"/>
              <a:t>NodeMCU</a:t>
            </a:r>
            <a:r>
              <a:rPr lang="en-US" b="1" dirty="0" smtClean="0"/>
              <a:t>.</a:t>
            </a:r>
          </a:p>
          <a:p>
            <a:pPr lvl="1"/>
            <a:endParaRPr lang="en-US" b="1" dirty="0"/>
          </a:p>
          <a:p>
            <a:pPr marL="411480" lvl="1" indent="0" algn="ctr">
              <a:buNone/>
            </a:pPr>
            <a:endParaRPr lang="en-US" b="1" dirty="0" smtClean="0"/>
          </a:p>
          <a:p>
            <a:pPr marL="411480" lvl="1" indent="0" algn="ctr">
              <a:buNone/>
            </a:pPr>
            <a:endParaRPr lang="en-US" b="1" dirty="0"/>
          </a:p>
          <a:p>
            <a:pPr marL="411480" lvl="1" indent="0" algn="ctr">
              <a:buNone/>
            </a:pPr>
            <a:endParaRPr lang="en-US" b="1" dirty="0" smtClean="0"/>
          </a:p>
          <a:p>
            <a:pPr marL="411480" lvl="1" indent="0" algn="ctr">
              <a:buNone/>
            </a:pPr>
            <a:r>
              <a:rPr lang="en-US" b="1" dirty="0"/>
              <a:t>(It is recommended to do the connections after code uploading)</a:t>
            </a:r>
          </a:p>
          <a:p>
            <a:pPr lvl="1"/>
            <a:endParaRPr lang="en-US" b="1" dirty="0" smtClean="0"/>
          </a:p>
        </p:txBody>
      </p:sp>
    </p:spTree>
    <p:extLst>
      <p:ext uri="{BB962C8B-B14F-4D97-AF65-F5344CB8AC3E}">
        <p14:creationId xmlns:p14="http://schemas.microsoft.com/office/powerpoint/2010/main" val="36387718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Piezo</a:t>
            </a:r>
            <a:r>
              <a:rPr lang="en-US" dirty="0" smtClean="0"/>
              <a:t> buzzer WITH </a:t>
            </a:r>
            <a:r>
              <a:rPr lang="en-US" dirty="0"/>
              <a:t>NODEMCU</a:t>
            </a:r>
          </a:p>
        </p:txBody>
      </p:sp>
      <p:sp>
        <p:nvSpPr>
          <p:cNvPr id="3" name="Content Placeholder 2"/>
          <p:cNvSpPr>
            <a:spLocks noGrp="1"/>
          </p:cNvSpPr>
          <p:nvPr>
            <p:ph idx="1"/>
          </p:nvPr>
        </p:nvSpPr>
        <p:spPr>
          <a:xfrm>
            <a:off x="10886" y="1600200"/>
            <a:ext cx="9133114" cy="5562600"/>
          </a:xfrm>
        </p:spPr>
        <p:txBody>
          <a:bodyPr>
            <a:normAutofit/>
          </a:bodyPr>
          <a:lstStyle/>
          <a:p>
            <a:r>
              <a:rPr lang="en-US" sz="1600" b="1" dirty="0"/>
              <a:t>Upload the following code into the </a:t>
            </a:r>
            <a:r>
              <a:rPr lang="en-US" sz="1600" b="1" dirty="0" err="1"/>
              <a:t>NodeMCU</a:t>
            </a:r>
            <a:r>
              <a:rPr lang="en-US" sz="1600" b="1" dirty="0"/>
              <a:t> using </a:t>
            </a:r>
            <a:r>
              <a:rPr lang="en-US" sz="1600" b="1" dirty="0" err="1"/>
              <a:t>Arduino</a:t>
            </a:r>
            <a:r>
              <a:rPr lang="en-US" sz="1600" b="1" dirty="0"/>
              <a:t> </a:t>
            </a:r>
            <a:r>
              <a:rPr lang="en-US" sz="1600" b="1" dirty="0" smtClean="0"/>
              <a:t>IDE</a:t>
            </a:r>
            <a:endParaRPr lang="en-US" sz="1600" b="1" dirty="0"/>
          </a:p>
          <a:p>
            <a:pPr marL="114300" indent="0">
              <a:buNone/>
            </a:pPr>
            <a:endParaRPr lang="en-US" b="1" dirty="0"/>
          </a:p>
          <a:p>
            <a:endParaRPr lang="en-US" b="1" dirty="0" smtClean="0"/>
          </a:p>
          <a:p>
            <a:pPr marL="114300" indent="0">
              <a:buNone/>
            </a:pPr>
            <a:endParaRPr lang="en-US"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59429"/>
            <a:ext cx="7753947" cy="4648200"/>
          </a:xfrm>
          <a:prstGeom prst="rect">
            <a:avLst/>
          </a:prstGeom>
        </p:spPr>
      </p:pic>
    </p:spTree>
    <p:extLst>
      <p:ext uri="{BB962C8B-B14F-4D97-AF65-F5344CB8AC3E}">
        <p14:creationId xmlns:p14="http://schemas.microsoft.com/office/powerpoint/2010/main" val="3250892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NodeMCU</a:t>
            </a:r>
            <a:r>
              <a:rPr lang="en-US" dirty="0"/>
              <a:t> </a:t>
            </a:r>
            <a:r>
              <a:rPr lang="en-US" dirty="0" smtClean="0"/>
              <a:t>Installation ON ARDUINO IDE</a:t>
            </a:r>
            <a:endParaRPr lang="en-US" dirty="0"/>
          </a:p>
        </p:txBody>
      </p:sp>
      <p:sp>
        <p:nvSpPr>
          <p:cNvPr id="3" name="Content Placeholder 2"/>
          <p:cNvSpPr>
            <a:spLocks noGrp="1"/>
          </p:cNvSpPr>
          <p:nvPr>
            <p:ph idx="1"/>
          </p:nvPr>
        </p:nvSpPr>
        <p:spPr>
          <a:xfrm>
            <a:off x="0" y="1600200"/>
            <a:ext cx="9144000" cy="5181600"/>
          </a:xfrm>
        </p:spPr>
        <p:txBody>
          <a:bodyPr/>
          <a:lstStyle/>
          <a:p>
            <a:r>
              <a:rPr lang="en-US" sz="1800" b="1" dirty="0" smtClean="0"/>
              <a:t>Open </a:t>
            </a:r>
            <a:r>
              <a:rPr lang="en-US" sz="1800" b="1" dirty="0"/>
              <a:t>Boards Manager from Tools &gt; Board menu and install esp8266 platform</a:t>
            </a:r>
            <a:r>
              <a:rPr lang="en-US" sz="1800" b="1" dirty="0" smtClean="0"/>
              <a:t>.</a:t>
            </a:r>
          </a:p>
          <a:p>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58" r="13381"/>
          <a:stretch/>
        </p:blipFill>
        <p:spPr bwMode="auto">
          <a:xfrm>
            <a:off x="152400" y="2209800"/>
            <a:ext cx="368603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311" r="15608"/>
          <a:stretch/>
        </p:blipFill>
        <p:spPr bwMode="auto">
          <a:xfrm>
            <a:off x="3941610" y="2209800"/>
            <a:ext cx="5140339"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6232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PIEZO Buzze</a:t>
            </a:r>
            <a:r>
              <a:rPr lang="en-US" dirty="0" smtClean="0"/>
              <a:t>r </a:t>
            </a:r>
            <a:r>
              <a:rPr lang="en-US" dirty="0"/>
              <a:t>WITH NODEMCU</a:t>
            </a:r>
          </a:p>
        </p:txBody>
      </p:sp>
      <p:sp>
        <p:nvSpPr>
          <p:cNvPr id="3" name="Content Placeholder 2"/>
          <p:cNvSpPr>
            <a:spLocks noGrp="1"/>
          </p:cNvSpPr>
          <p:nvPr>
            <p:ph idx="1"/>
          </p:nvPr>
        </p:nvSpPr>
        <p:spPr>
          <a:xfrm>
            <a:off x="10886" y="1600200"/>
            <a:ext cx="9133114" cy="5562600"/>
          </a:xfrm>
        </p:spPr>
        <p:txBody>
          <a:bodyPr>
            <a:normAutofit/>
          </a:bodyPr>
          <a:lstStyle/>
          <a:p>
            <a:r>
              <a:rPr lang="en-US" sz="2200" b="1" dirty="0"/>
              <a:t>Code Explanation:</a:t>
            </a:r>
            <a:endParaRPr lang="en-US" sz="2200" dirty="0" smtClean="0"/>
          </a:p>
          <a:p>
            <a:pPr lvl="1"/>
            <a:r>
              <a:rPr lang="en-US" sz="1600" b="1" dirty="0" smtClean="0"/>
              <a:t>Firstly</a:t>
            </a:r>
            <a:r>
              <a:rPr lang="en-US" sz="1600" b="1" dirty="0"/>
              <a:t>, the pin D2 of the </a:t>
            </a:r>
            <a:r>
              <a:rPr lang="en-US" sz="1600" b="1" dirty="0" err="1"/>
              <a:t>NodeMCU</a:t>
            </a:r>
            <a:r>
              <a:rPr lang="en-US" sz="1600" b="1" dirty="0"/>
              <a:t> where the Positive (+) of the Buzzer is connected (called </a:t>
            </a:r>
            <a:r>
              <a:rPr lang="en-US" sz="1600" b="1" dirty="0" smtClean="0"/>
              <a:t>buzzer) is defined.</a:t>
            </a:r>
          </a:p>
          <a:p>
            <a:pPr lvl="1"/>
            <a:r>
              <a:rPr lang="en-US" sz="1600" b="1" dirty="0" smtClean="0"/>
              <a:t>Then </a:t>
            </a:r>
            <a:r>
              <a:rPr lang="en-US" sz="1600" b="1" dirty="0"/>
              <a:t>in the &lt;void setup()&gt; </a:t>
            </a:r>
            <a:r>
              <a:rPr lang="en-US" sz="1600" b="1" dirty="0" smtClean="0"/>
              <a:t>function, the </a:t>
            </a:r>
            <a:r>
              <a:rPr lang="en-US" sz="1600" b="1" dirty="0"/>
              <a:t>pin </a:t>
            </a:r>
            <a:r>
              <a:rPr lang="en-US" sz="1600" b="1" dirty="0" smtClean="0"/>
              <a:t>mode </a:t>
            </a:r>
            <a:r>
              <a:rPr lang="en-US" sz="1600" b="1" dirty="0"/>
              <a:t>for the buzzer pin </a:t>
            </a:r>
            <a:r>
              <a:rPr lang="en-US" sz="1600" b="1" dirty="0" smtClean="0"/>
              <a:t>set </a:t>
            </a:r>
            <a:r>
              <a:rPr lang="en-US" sz="1600" b="1" dirty="0"/>
              <a:t>as </a:t>
            </a:r>
            <a:r>
              <a:rPr lang="en-US" sz="1600" b="1" dirty="0" smtClean="0"/>
              <a:t>output. </a:t>
            </a:r>
          </a:p>
          <a:p>
            <a:pPr lvl="1"/>
            <a:r>
              <a:rPr lang="en-US" sz="1600" b="1" dirty="0" smtClean="0"/>
              <a:t>In </a:t>
            </a:r>
            <a:r>
              <a:rPr lang="en-US" sz="1600" b="1" dirty="0"/>
              <a:t>the &lt;void loop()&gt; </a:t>
            </a:r>
            <a:r>
              <a:rPr lang="en-US" sz="1600" b="1" dirty="0" smtClean="0"/>
              <a:t>function, firstly the buzzer is given a square wave of 1000Hz (1kHz) using the tone function for one second and then it is kept silent using the </a:t>
            </a:r>
            <a:r>
              <a:rPr lang="en-US" sz="1600" b="1" dirty="0" err="1" smtClean="0"/>
              <a:t>notone</a:t>
            </a:r>
            <a:r>
              <a:rPr lang="en-US" sz="1600" b="1" dirty="0" smtClean="0"/>
              <a:t> function for one second. </a:t>
            </a:r>
          </a:p>
          <a:p>
            <a:pPr lvl="1"/>
            <a:r>
              <a:rPr lang="en-US" sz="1600" b="1" dirty="0" smtClean="0"/>
              <a:t>The </a:t>
            </a:r>
            <a:r>
              <a:rPr lang="en-US" sz="1600" b="1" dirty="0"/>
              <a:t>tone function operating the buzzer takes two arguments: but can take three: First is the Pin number, second is the Frequency - this is in hertz (cycles per second) which determines the pitch of the noise made and third is the Duration - how long the tone plays.</a:t>
            </a:r>
          </a:p>
          <a:p>
            <a:pPr lvl="0">
              <a:buClr>
                <a:srgbClr val="93A299"/>
              </a:buClr>
            </a:pPr>
            <a:r>
              <a:rPr lang="en-US" sz="2200" b="1" dirty="0" smtClean="0">
                <a:solidFill>
                  <a:srgbClr val="564B3C"/>
                </a:solidFill>
              </a:rPr>
              <a:t>Result:</a:t>
            </a:r>
          </a:p>
          <a:p>
            <a:pPr marL="114300" lvl="0" indent="0">
              <a:buClr>
                <a:srgbClr val="93A299"/>
              </a:buClr>
              <a:buNone/>
            </a:pPr>
            <a:r>
              <a:rPr lang="en-US" sz="1500" b="1" dirty="0" smtClean="0">
                <a:solidFill>
                  <a:srgbClr val="564B3C"/>
                </a:solidFill>
              </a:rPr>
              <a:t>After the code is uploaded and all the connections are done, the </a:t>
            </a:r>
            <a:r>
              <a:rPr lang="en-US" sz="1500" b="1" dirty="0">
                <a:solidFill>
                  <a:srgbClr val="564B3C"/>
                </a:solidFill>
              </a:rPr>
              <a:t>buzzer should make </a:t>
            </a:r>
            <a:r>
              <a:rPr lang="en-US" sz="1500" b="1" dirty="0" smtClean="0">
                <a:solidFill>
                  <a:srgbClr val="564B3C"/>
                </a:solidFill>
              </a:rPr>
              <a:t>noise for one second and should be silent for one second.</a:t>
            </a:r>
            <a:endParaRPr lang="en-US" sz="1500" b="1" dirty="0"/>
          </a:p>
        </p:txBody>
      </p:sp>
    </p:spTree>
    <p:extLst>
      <p:ext uri="{BB962C8B-B14F-4D97-AF65-F5344CB8AC3E}">
        <p14:creationId xmlns:p14="http://schemas.microsoft.com/office/powerpoint/2010/main" val="2358035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NodeMCU</a:t>
            </a:r>
            <a:r>
              <a:rPr lang="en-US" dirty="0"/>
              <a:t> </a:t>
            </a:r>
            <a:r>
              <a:rPr lang="en-US" dirty="0" smtClean="0"/>
              <a:t>Installation ON ARDUINO IDE</a:t>
            </a:r>
            <a:endParaRPr lang="en-US" dirty="0"/>
          </a:p>
        </p:txBody>
      </p:sp>
      <p:sp>
        <p:nvSpPr>
          <p:cNvPr id="3" name="Content Placeholder 2"/>
          <p:cNvSpPr>
            <a:spLocks noGrp="1"/>
          </p:cNvSpPr>
          <p:nvPr>
            <p:ph idx="1"/>
          </p:nvPr>
        </p:nvSpPr>
        <p:spPr>
          <a:xfrm>
            <a:off x="0" y="1600200"/>
            <a:ext cx="9144000" cy="5181600"/>
          </a:xfrm>
        </p:spPr>
        <p:txBody>
          <a:bodyPr>
            <a:normAutofit/>
          </a:bodyPr>
          <a:lstStyle/>
          <a:p>
            <a:r>
              <a:rPr lang="en-US" sz="1600" b="1" dirty="0" smtClean="0"/>
              <a:t>Select </a:t>
            </a:r>
            <a:r>
              <a:rPr lang="en-US" sz="1600" b="1" dirty="0" err="1"/>
              <a:t>NodeMCU</a:t>
            </a:r>
            <a:r>
              <a:rPr lang="en-US" sz="1600" b="1" dirty="0"/>
              <a:t> 1.0 (ESP-12E Module) board with the COM Port from Tools &gt; Board </a:t>
            </a:r>
            <a:r>
              <a:rPr lang="en-US" sz="1600" b="1" dirty="0" smtClean="0"/>
              <a:t>menu </a:t>
            </a:r>
            <a:r>
              <a:rPr lang="en-US" sz="1600" b="1" dirty="0"/>
              <a:t>after </a:t>
            </a:r>
            <a:r>
              <a:rPr lang="en-US" sz="1600" b="1" dirty="0" smtClean="0"/>
              <a:t>installation.</a:t>
            </a:r>
          </a:p>
          <a:p>
            <a:endParaRPr 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121364"/>
            <a:ext cx="5105400" cy="4736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4469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 LIBRARIES INTO ARDUINO IDE</a:t>
            </a:r>
            <a:endParaRPr lang="en-US" dirty="0"/>
          </a:p>
        </p:txBody>
      </p:sp>
      <p:sp>
        <p:nvSpPr>
          <p:cNvPr id="3" name="Content Placeholder 2"/>
          <p:cNvSpPr>
            <a:spLocks noGrp="1"/>
          </p:cNvSpPr>
          <p:nvPr>
            <p:ph idx="1"/>
          </p:nvPr>
        </p:nvSpPr>
        <p:spPr>
          <a:xfrm>
            <a:off x="0" y="1600200"/>
            <a:ext cx="9144000" cy="5181600"/>
          </a:xfrm>
        </p:spPr>
        <p:txBody>
          <a:bodyPr>
            <a:normAutofit/>
          </a:bodyPr>
          <a:lstStyle/>
          <a:p>
            <a:r>
              <a:rPr lang="en-US" sz="2000" b="1" dirty="0" smtClean="0"/>
              <a:t>Go </a:t>
            </a:r>
            <a:r>
              <a:rPr lang="en-US" sz="2000" b="1" dirty="0"/>
              <a:t>to Sketch&gt;Include Library&gt;Add .zip </a:t>
            </a:r>
            <a:r>
              <a:rPr lang="en-US" sz="2000" b="1" dirty="0" smtClean="0"/>
              <a:t>Library</a:t>
            </a:r>
          </a:p>
          <a:p>
            <a:pPr marL="114300" indent="0">
              <a:buNone/>
            </a:pPr>
            <a:endParaRPr lang="en-US" sz="2000" b="1"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32" b="8763"/>
          <a:stretch/>
        </p:blipFill>
        <p:spPr bwMode="auto">
          <a:xfrm>
            <a:off x="1600200" y="1886727"/>
            <a:ext cx="5719761" cy="494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8357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 LIBRARIES INTO ARDUINO IDE</a:t>
            </a:r>
            <a:endParaRPr lang="en-US" dirty="0"/>
          </a:p>
        </p:txBody>
      </p:sp>
      <p:sp>
        <p:nvSpPr>
          <p:cNvPr id="3" name="Content Placeholder 2"/>
          <p:cNvSpPr>
            <a:spLocks noGrp="1"/>
          </p:cNvSpPr>
          <p:nvPr>
            <p:ph idx="1"/>
          </p:nvPr>
        </p:nvSpPr>
        <p:spPr>
          <a:xfrm>
            <a:off x="0" y="1600200"/>
            <a:ext cx="9144000" cy="5181600"/>
          </a:xfrm>
        </p:spPr>
        <p:txBody>
          <a:bodyPr>
            <a:normAutofit/>
          </a:bodyPr>
          <a:lstStyle/>
          <a:p>
            <a:r>
              <a:rPr lang="en-US" sz="1600" b="1" dirty="0" smtClean="0"/>
              <a:t>Add </a:t>
            </a:r>
            <a:r>
              <a:rPr lang="en-US" sz="1600" b="1" dirty="0"/>
              <a:t>.zip </a:t>
            </a:r>
            <a:r>
              <a:rPr lang="en-US" sz="1600" b="1" dirty="0" err="1"/>
              <a:t>llibraries</a:t>
            </a:r>
            <a:r>
              <a:rPr lang="en-US" sz="1600" b="1" dirty="0"/>
              <a:t> as required from the folder containing downloaded .zip libraries</a:t>
            </a:r>
            <a:r>
              <a:rPr lang="en-US" sz="1600" b="1" dirty="0" smtClean="0"/>
              <a:t>.</a:t>
            </a:r>
          </a:p>
          <a:p>
            <a:pPr marL="114300" indent="0">
              <a:buNone/>
            </a:pPr>
            <a:endParaRPr lang="en-US" sz="1600" b="1"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899"/>
          <a:stretch/>
        </p:blipFill>
        <p:spPr bwMode="auto">
          <a:xfrm>
            <a:off x="1676400" y="1909274"/>
            <a:ext cx="5867400" cy="490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2577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NODEMCU PINOUT</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8839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5527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363</TotalTime>
  <Words>3608</Words>
  <Application>Microsoft Office PowerPoint</Application>
  <PresentationFormat>On-screen Show (4:3)</PresentationFormat>
  <Paragraphs>244</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Apothecary</vt:lpstr>
      <vt:lpstr> NODEMCU SENSORS/ACTUATORS INTERFACE</vt:lpstr>
      <vt:lpstr>NodeMCU Installation ON ARDUINO IDE</vt:lpstr>
      <vt:lpstr>NodeMCU Installation ON ARDUINO IDE</vt:lpstr>
      <vt:lpstr>NodeMCU Installation ON ARDUINO IDE</vt:lpstr>
      <vt:lpstr>NodeMCU Installation ON ARDUINO IDE</vt:lpstr>
      <vt:lpstr>NodeMCU Installation ON ARDUINO IDE</vt:lpstr>
      <vt:lpstr>ADD LIBRARIES INTO ARDUINO IDE</vt:lpstr>
      <vt:lpstr>ADD LIBRARIES INTO ARDUINO IDE</vt:lpstr>
      <vt:lpstr>NODEMCU PINOUT</vt:lpstr>
      <vt:lpstr>LED Blinking with NodeMCU</vt:lpstr>
      <vt:lpstr>LED Blinking with NodeMCU</vt:lpstr>
      <vt:lpstr>LED Blinking with NodeMCU</vt:lpstr>
      <vt:lpstr>LED Blinking with NodeMCU</vt:lpstr>
      <vt:lpstr>IR SENSOR WITH NODEMCU</vt:lpstr>
      <vt:lpstr>IR SENSOR WITH NODEMCU</vt:lpstr>
      <vt:lpstr>IR SENSOR WITH NODEMCU</vt:lpstr>
      <vt:lpstr>IR SENSOR WITH NODEMCU</vt:lpstr>
      <vt:lpstr>IR SENSOR WITH NODEMCU</vt:lpstr>
      <vt:lpstr>DHT11 SENSOR WITH NODEMCU</vt:lpstr>
      <vt:lpstr>DHT11 SENSOR WITH NODEMCU</vt:lpstr>
      <vt:lpstr>DHT11 SENSOR WITH NODEMCU</vt:lpstr>
      <vt:lpstr>DHT11 SENSOR WITH NODEMCU</vt:lpstr>
      <vt:lpstr>DHT11 SENSOR WITH NODEMCU</vt:lpstr>
      <vt:lpstr>UlTRASONIC SENSOR WITH NODEMCU</vt:lpstr>
      <vt:lpstr>ULTRASONIC SENSOR WITH NODEMCU</vt:lpstr>
      <vt:lpstr>ULTRASONIC SENSOR WITH NODEMCU</vt:lpstr>
      <vt:lpstr>ULTRASONIC SENSOR WITH NODEMCU</vt:lpstr>
      <vt:lpstr>ULTRASONIC SENSOR WITH NODEMCU</vt:lpstr>
      <vt:lpstr>ULTRASONIC SENSOR WITH NODEMCU</vt:lpstr>
      <vt:lpstr>PIR SENSOR WITH NODEMCU</vt:lpstr>
      <vt:lpstr>pIR SENSOR WITH NODEMCU</vt:lpstr>
      <vt:lpstr>pIR SENSOR WITH NODEMCU</vt:lpstr>
      <vt:lpstr>PIR SENSOR WITH NODEMCU</vt:lpstr>
      <vt:lpstr>pIR SENSOR WITH NODEMCU</vt:lpstr>
      <vt:lpstr>RELAY MODULE WITH NODEMCU</vt:lpstr>
      <vt:lpstr>RELAY MODULE WITH NODEMCU</vt:lpstr>
      <vt:lpstr>RELAY MODULE WITH NODEMCU</vt:lpstr>
      <vt:lpstr>RELAY MODULE WITH NODEMCU</vt:lpstr>
      <vt:lpstr>Relay module WITH NODEMCU</vt:lpstr>
      <vt:lpstr>Relay module WITH NODEMCU</vt:lpstr>
      <vt:lpstr>MQ-2 gas sensor WITH NODEMCU</vt:lpstr>
      <vt:lpstr>MQ-2 Gas SENSOR WITH NODEMCU</vt:lpstr>
      <vt:lpstr>Mq-2 gas Sensor WITH NODEMCU</vt:lpstr>
      <vt:lpstr>Mq-2 gas sensor WITH NODEMCU</vt:lpstr>
      <vt:lpstr>Mq-2 gas sensor WITH NODEMCU</vt:lpstr>
      <vt:lpstr>PIEZO BUZZER WITH NODEMCU</vt:lpstr>
      <vt:lpstr>PIEZO BUZZER WITH NODEMCU</vt:lpstr>
      <vt:lpstr>Piezo buzzer WITH NODEMCU</vt:lpstr>
      <vt:lpstr>Piezo buzzer WITH NODEMCU</vt:lpstr>
      <vt:lpstr>PIEZO Buzzer WITH NODEMCU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NODEMCU SENSORS/ACTUATORS INTERFACE</dc:title>
  <dc:creator>MS</dc:creator>
  <cp:lastModifiedBy>MS</cp:lastModifiedBy>
  <cp:revision>70</cp:revision>
  <dcterms:created xsi:type="dcterms:W3CDTF">2006-08-16T00:00:00Z</dcterms:created>
  <dcterms:modified xsi:type="dcterms:W3CDTF">2019-07-19T07:27:15Z</dcterms:modified>
</cp:coreProperties>
</file>